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256" r:id="rId2"/>
    <p:sldId id="259" r:id="rId3"/>
    <p:sldId id="286" r:id="rId4"/>
    <p:sldId id="262" r:id="rId5"/>
    <p:sldId id="288" r:id="rId6"/>
    <p:sldId id="292" r:id="rId7"/>
    <p:sldId id="293" r:id="rId8"/>
    <p:sldId id="295" r:id="rId9"/>
    <p:sldId id="296" r:id="rId10"/>
    <p:sldId id="291" r:id="rId11"/>
    <p:sldId id="294" r:id="rId12"/>
    <p:sldId id="258" r:id="rId13"/>
    <p:sldId id="300" r:id="rId14"/>
    <p:sldId id="304" r:id="rId15"/>
    <p:sldId id="305" r:id="rId16"/>
    <p:sldId id="307" r:id="rId17"/>
    <p:sldId id="309" r:id="rId18"/>
    <p:sldId id="308" r:id="rId19"/>
    <p:sldId id="284" r:id="rId20"/>
    <p:sldId id="287" r:id="rId21"/>
    <p:sldId id="285" r:id="rId22"/>
    <p:sldId id="290" r:id="rId23"/>
    <p:sldId id="260" r:id="rId24"/>
    <p:sldId id="297" r:id="rId25"/>
    <p:sldId id="298" r:id="rId26"/>
    <p:sldId id="303" r:id="rId27"/>
    <p:sldId id="301" r:id="rId28"/>
    <p:sldId id="257" r:id="rId29"/>
    <p:sldId id="299" r:id="rId30"/>
    <p:sldId id="261" r:id="rId31"/>
    <p:sldId id="263" r:id="rId32"/>
    <p:sldId id="264" r:id="rId33"/>
    <p:sldId id="265" r:id="rId34"/>
    <p:sldId id="266" r:id="rId35"/>
    <p:sldId id="267" r:id="rId36"/>
    <p:sldId id="275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Kalam" panose="02000000000000000000" pitchFamily="2" charset="77"/>
      <p:regular r:id="rId58"/>
      <p:bold r:id="rId59"/>
    </p:embeddedFont>
    <p:embeddedFont>
      <p:font typeface="Merriweather" pitchFamily="2" charset="77"/>
      <p:regular r:id="rId60"/>
      <p:bold r:id="rId61"/>
      <p:italic r:id="rId62"/>
      <p:boldItalic r:id="rId63"/>
    </p:embeddedFont>
    <p:embeddedFont>
      <p:font typeface="Montserrat" pitchFamily="2" charset="77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AB0"/>
    <a:srgbClr val="0C3B8A"/>
    <a:srgbClr val="33C24C"/>
    <a:srgbClr val="FFFFFF"/>
    <a:srgbClr val="CEF0FF"/>
    <a:srgbClr val="A1D5FB"/>
    <a:srgbClr val="EEF2F5"/>
    <a:srgbClr val="629AB2"/>
    <a:srgbClr val="93D5DD"/>
    <a:srgbClr val="304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16C69B-42D3-4DD2-8AD9-F2E4A8FD5AF5}">
  <a:tblStyle styleId="{D516C69B-42D3-4DD2-8AD9-F2E4A8FD5A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6"/>
    <p:restoredTop sz="92369"/>
  </p:normalViewPr>
  <p:slideViewPr>
    <p:cSldViewPr snapToGrid="0" snapToObjects="1">
      <p:cViewPr>
        <p:scale>
          <a:sx n="150" d="100"/>
          <a:sy n="150" d="100"/>
        </p:scale>
        <p:origin x="14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82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8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79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281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66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19e8dc7d4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19e8dc7d4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2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9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84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4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7200">
              <a:solidFill>
                <a:schemeClr val="accent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kala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rive.google.com/file/d/1o22s-MVekIlxSb0Ldw_pcwMHDEnuUbT_/view?usp=sharing" TargetMode="External"/><Relationship Id="rId4" Type="http://schemas.openxmlformats.org/officeDocument/2006/relationships/hyperlink" Target="https://www.fontsquirrel.com/fonts/merriweather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572000" y="1991825"/>
            <a:ext cx="483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Analysis of Climate Change Tweets</a:t>
            </a:r>
            <a:endParaRPr sz="5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849" y="815101"/>
            <a:ext cx="6850302" cy="397865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801DB8-9FB5-7B4F-AEC3-E4F42C8D8B65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692E1BF7-28EC-C04D-A23A-8A2F5C3C066D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C465C412-0743-244F-AEB3-DC2FFFD0DBC2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E2564C10-F050-DF4D-A8CA-A58B7CF2D9C3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B7253FEC-3B21-EE4E-B0AB-08E984AFCD0A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F59496F1-7C46-D447-9ED1-D19A18CBD92E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DB8F2F9D-1C69-C94E-8DA4-CFCB872FCD42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ACE12A42-EB6D-DE44-ABEE-5A5182EE3C9D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BBB1A206-6CD0-4540-925C-7DA100CD572B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8DB44963-3FB5-5240-9B9E-B3D208A818F2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BBCF4-93DC-F84F-B6A3-FE39328E6567}"/>
              </a:ext>
            </a:extLst>
          </p:cNvPr>
          <p:cNvSpPr/>
          <p:nvPr/>
        </p:nvSpPr>
        <p:spPr>
          <a:xfrm>
            <a:off x="1146849" y="1183341"/>
            <a:ext cx="439904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F577D-EE01-AB43-8E05-F3CA1E935599}"/>
              </a:ext>
            </a:extLst>
          </p:cNvPr>
          <p:cNvCxnSpPr>
            <a:cxnSpLocks/>
          </p:cNvCxnSpPr>
          <p:nvPr/>
        </p:nvCxnSpPr>
        <p:spPr>
          <a:xfrm>
            <a:off x="7664824" y="1532965"/>
            <a:ext cx="0" cy="28898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0149F82-8CCB-3745-9F85-E0654E30ADD7}"/>
              </a:ext>
            </a:extLst>
          </p:cNvPr>
          <p:cNvSpPr/>
          <p:nvPr/>
        </p:nvSpPr>
        <p:spPr>
          <a:xfrm rot="5400000">
            <a:off x="7556395" y="4269053"/>
            <a:ext cx="286959" cy="59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1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1888" y="815101"/>
            <a:ext cx="6000225" cy="397865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40FC4-982C-764A-AC20-ED49ED0B513B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5A7F33B5-15C0-0847-AF31-DD8FA8393F69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9BA86B51-7B6C-7049-916B-4ED7C5324DE8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D419C454-76BB-1943-93DE-AD9BBFAF5833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5713F7AB-F8B1-CC4F-8680-A241F2CDFCE9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3AE9266D-3732-0844-8A18-A2E89284FD09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81A25D59-13F7-ED42-AEBA-E94C15DDCB4B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1856CABE-9B43-7A40-A075-70B5F99B2BEE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A686F97C-0E72-2641-A2FB-B027EC71615A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EAE582B0-3BF3-EA4C-BFE3-6B3A9B6DF3EF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48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82848-28B6-5F42-9095-923184A986F8}"/>
              </a:ext>
            </a:extLst>
          </p:cNvPr>
          <p:cNvSpPr/>
          <p:nvPr/>
        </p:nvSpPr>
        <p:spPr>
          <a:xfrm>
            <a:off x="4812632" y="3349592"/>
            <a:ext cx="1087654" cy="1043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56;p13">
            <a:extLst>
              <a:ext uri="{FF2B5EF4-FFF2-40B4-BE49-F238E27FC236}">
                <a16:creationId xmlns:a16="http://schemas.microsoft.com/office/drawing/2014/main" id="{4276984F-1C8E-5B48-8554-14A9D4EA876A}"/>
              </a:ext>
            </a:extLst>
          </p:cNvPr>
          <p:cNvSpPr txBox="1">
            <a:spLocks/>
          </p:cNvSpPr>
          <p:nvPr/>
        </p:nvSpPr>
        <p:spPr>
          <a:xfrm>
            <a:off x="5062888" y="1333125"/>
            <a:ext cx="3994485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Dimensionality Reduction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Preprocessed tweets</a:t>
            </a:r>
          </a:p>
          <a:p>
            <a:pPr marL="800100" lvl="1" indent="-342900">
              <a:spcBef>
                <a:spcPts val="0"/>
              </a:spcBef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sz="1800" dirty="0">
                <a:latin typeface="Corbel" panose="020B0503020204020204" pitchFamily="34" charset="0"/>
              </a:rPr>
              <a:t>Removed punctuation, </a:t>
            </a:r>
            <a:r>
              <a:rPr lang="en-US" sz="1800" dirty="0" err="1">
                <a:latin typeface="Corbel" panose="020B0503020204020204" pitchFamily="34" charset="0"/>
              </a:rPr>
              <a:t>url’s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</a:p>
          <a:p>
            <a:pPr marL="800100" lvl="1" indent="-342900">
              <a:spcBef>
                <a:spcPts val="0"/>
              </a:spcBef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sz="1800" dirty="0">
                <a:latin typeface="Corbel" panose="020B0503020204020204" pitchFamily="34" charset="0"/>
              </a:rPr>
              <a:t>Reduced tweets to only nouns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Utilized NMF to reduce terms to 30 topics</a:t>
            </a:r>
          </a:p>
          <a:p>
            <a:pPr marL="800100" lvl="1" indent="-342900">
              <a:spcBef>
                <a:spcPts val="0"/>
              </a:spcBef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sz="1800" dirty="0">
                <a:latin typeface="Corbel" panose="020B0503020204020204" pitchFamily="34" charset="0"/>
              </a:rPr>
              <a:t>Topics focused on major current   events (often dictated by popular    news publishers such as NY Times,  Washington Post, etc.)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47290-8EDC-484E-A3B6-8E1A9D603308}"/>
              </a:ext>
            </a:extLst>
          </p:cNvPr>
          <p:cNvGrpSpPr/>
          <p:nvPr/>
        </p:nvGrpSpPr>
        <p:grpSpPr>
          <a:xfrm>
            <a:off x="90984" y="141571"/>
            <a:ext cx="498278" cy="525712"/>
            <a:chOff x="2592064" y="456185"/>
            <a:chExt cx="3690707" cy="3805832"/>
          </a:xfrm>
        </p:grpSpPr>
        <p:grpSp>
          <p:nvGrpSpPr>
            <p:cNvPr id="31" name="Google Shape;134;p23">
              <a:extLst>
                <a:ext uri="{FF2B5EF4-FFF2-40B4-BE49-F238E27FC236}">
                  <a16:creationId xmlns:a16="http://schemas.microsoft.com/office/drawing/2014/main" id="{4F209B1B-A129-D846-B639-373099242722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39" name="Google Shape;135;p23">
                <a:extLst>
                  <a:ext uri="{FF2B5EF4-FFF2-40B4-BE49-F238E27FC236}">
                    <a16:creationId xmlns:a16="http://schemas.microsoft.com/office/drawing/2014/main" id="{0A8A0779-4CA3-2D4A-857E-E0FE6A6CB288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0" name="Google Shape;136;p23">
                <a:extLst>
                  <a:ext uri="{FF2B5EF4-FFF2-40B4-BE49-F238E27FC236}">
                    <a16:creationId xmlns:a16="http://schemas.microsoft.com/office/drawing/2014/main" id="{D888F18B-3E85-C647-B7BF-E0787992AECA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2" name="Google Shape;138;p23">
              <a:extLst>
                <a:ext uri="{FF2B5EF4-FFF2-40B4-BE49-F238E27FC236}">
                  <a16:creationId xmlns:a16="http://schemas.microsoft.com/office/drawing/2014/main" id="{00EE4CD2-A8A9-4A4E-96A4-7CD14A4B0077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36" name="Google Shape;139;p23">
                <a:extLst>
                  <a:ext uri="{FF2B5EF4-FFF2-40B4-BE49-F238E27FC236}">
                    <a16:creationId xmlns:a16="http://schemas.microsoft.com/office/drawing/2014/main" id="{F7B66377-A174-2342-ACB4-D542ED17980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7" name="Google Shape;140;p23">
                <a:extLst>
                  <a:ext uri="{FF2B5EF4-FFF2-40B4-BE49-F238E27FC236}">
                    <a16:creationId xmlns:a16="http://schemas.microsoft.com/office/drawing/2014/main" id="{14728A6D-B160-4F40-A300-F07E519669AD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3" name="Google Shape;142;p23">
              <a:extLst>
                <a:ext uri="{FF2B5EF4-FFF2-40B4-BE49-F238E27FC236}">
                  <a16:creationId xmlns:a16="http://schemas.microsoft.com/office/drawing/2014/main" id="{1FDFEF61-0CD0-EE49-9F67-F6E13241E2F7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34" name="Google Shape;143;p23">
                <a:extLst>
                  <a:ext uri="{FF2B5EF4-FFF2-40B4-BE49-F238E27FC236}">
                    <a16:creationId xmlns:a16="http://schemas.microsoft.com/office/drawing/2014/main" id="{D18789D8-DAD5-6D47-87EA-3E7AA7F1FFD7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5" name="Google Shape;144;p23">
                <a:extLst>
                  <a:ext uri="{FF2B5EF4-FFF2-40B4-BE49-F238E27FC236}">
                    <a16:creationId xmlns:a16="http://schemas.microsoft.com/office/drawing/2014/main" id="{2DAFC1EB-4324-6144-AD0F-6585FA82813D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42" name="Google Shape;54;p13">
            <a:extLst>
              <a:ext uri="{FF2B5EF4-FFF2-40B4-BE49-F238E27FC236}">
                <a16:creationId xmlns:a16="http://schemas.microsoft.com/office/drawing/2014/main" id="{6DF8869F-532D-E347-BAD8-E439A735ABB9}"/>
              </a:ext>
            </a:extLst>
          </p:cNvPr>
          <p:cNvSpPr txBox="1">
            <a:spLocks/>
          </p:cNvSpPr>
          <p:nvPr/>
        </p:nvSpPr>
        <p:spPr>
          <a:xfrm>
            <a:off x="5062889" y="205975"/>
            <a:ext cx="46519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Topic Modeling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182848-28B6-5F42-9095-923184A986F8}"/>
              </a:ext>
            </a:extLst>
          </p:cNvPr>
          <p:cNvSpPr/>
          <p:nvPr/>
        </p:nvSpPr>
        <p:spPr>
          <a:xfrm>
            <a:off x="4812632" y="3349592"/>
            <a:ext cx="1087654" cy="1043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54;p13">
            <a:extLst>
              <a:ext uri="{FF2B5EF4-FFF2-40B4-BE49-F238E27FC236}">
                <a16:creationId xmlns:a16="http://schemas.microsoft.com/office/drawing/2014/main" id="{EB44693A-F8E4-B545-92A7-49CF227D3941}"/>
              </a:ext>
            </a:extLst>
          </p:cNvPr>
          <p:cNvSpPr txBox="1">
            <a:spLocks/>
          </p:cNvSpPr>
          <p:nvPr/>
        </p:nvSpPr>
        <p:spPr>
          <a:xfrm>
            <a:off x="5062889" y="205975"/>
            <a:ext cx="46519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Topic Modeling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4832CB-EAD3-674F-AEE8-6479BC93C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66033"/>
              </p:ext>
            </p:extLst>
          </p:nvPr>
        </p:nvGraphicFramePr>
        <p:xfrm>
          <a:off x="5062889" y="1342217"/>
          <a:ext cx="3850105" cy="3272061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{D516C69B-42D3-4DD2-8AD9-F2E4A8FD5AF5}</a:tableStyleId>
              </a:tblPr>
              <a:tblGrid>
                <a:gridCol w="1713296">
                  <a:extLst>
                    <a:ext uri="{9D8B030D-6E8A-4147-A177-3AD203B41FA5}">
                      <a16:colId xmlns:a16="http://schemas.microsoft.com/office/drawing/2014/main" val="1823883596"/>
                    </a:ext>
                  </a:extLst>
                </a:gridCol>
                <a:gridCol w="2136809">
                  <a:extLst>
                    <a:ext uri="{9D8B030D-6E8A-4147-A177-3AD203B41FA5}">
                      <a16:colId xmlns:a16="http://schemas.microsoft.com/office/drawing/2014/main" val="3199847390"/>
                    </a:ext>
                  </a:extLst>
                </a:gridCol>
              </a:tblGrid>
              <a:tr h="391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Concept</a:t>
                      </a: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Topic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690599"/>
                  </a:ext>
                </a:extLst>
              </a:tr>
              <a:tr h="6517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Popular Figures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Donald Trump, </a:t>
                      </a: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Scott Pruitt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98167"/>
                  </a:ext>
                </a:extLst>
              </a:tr>
              <a:tr h="992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Environmental    Impact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Sea level rise, </a:t>
                      </a: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CO2 emissions, Animals at Risk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44044"/>
                  </a:ext>
                </a:extLst>
              </a:tr>
              <a:tr h="1235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Sustainable Initiatives</a:t>
                      </a:r>
                      <a:endParaRPr lang="en-US" sz="1800" b="0" i="0" u="none" strike="noStrike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Carbon Dividend Act, Auto Alliance, BlackRock Petition, Equator Banks Act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81888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DDEB89B-1C74-B14B-A71B-4A245ADCD735}"/>
              </a:ext>
            </a:extLst>
          </p:cNvPr>
          <p:cNvGrpSpPr/>
          <p:nvPr/>
        </p:nvGrpSpPr>
        <p:grpSpPr>
          <a:xfrm>
            <a:off x="90984" y="141571"/>
            <a:ext cx="498278" cy="525712"/>
            <a:chOff x="2592064" y="456185"/>
            <a:chExt cx="3690707" cy="3805832"/>
          </a:xfrm>
        </p:grpSpPr>
        <p:grpSp>
          <p:nvGrpSpPr>
            <p:cNvPr id="18" name="Google Shape;134;p23">
              <a:extLst>
                <a:ext uri="{FF2B5EF4-FFF2-40B4-BE49-F238E27FC236}">
                  <a16:creationId xmlns:a16="http://schemas.microsoft.com/office/drawing/2014/main" id="{74AD5612-48D8-C14C-8C4D-E3F9284172D2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25" name="Google Shape;135;p23">
                <a:extLst>
                  <a:ext uri="{FF2B5EF4-FFF2-40B4-BE49-F238E27FC236}">
                    <a16:creationId xmlns:a16="http://schemas.microsoft.com/office/drawing/2014/main" id="{055FD62B-109A-364A-B90A-C1C287B15942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6" name="Google Shape;136;p23">
                <a:extLst>
                  <a:ext uri="{FF2B5EF4-FFF2-40B4-BE49-F238E27FC236}">
                    <a16:creationId xmlns:a16="http://schemas.microsoft.com/office/drawing/2014/main" id="{6BA7132F-FDE3-184D-978C-93B3BE5D0836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9" name="Google Shape;138;p23">
              <a:extLst>
                <a:ext uri="{FF2B5EF4-FFF2-40B4-BE49-F238E27FC236}">
                  <a16:creationId xmlns:a16="http://schemas.microsoft.com/office/drawing/2014/main" id="{573B0D42-CACA-5E4E-9A73-0CB6A458FFB3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23" name="Google Shape;139;p23">
                <a:extLst>
                  <a:ext uri="{FF2B5EF4-FFF2-40B4-BE49-F238E27FC236}">
                    <a16:creationId xmlns:a16="http://schemas.microsoft.com/office/drawing/2014/main" id="{F2B679B5-F22A-FA45-8170-CA5517695C71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4" name="Google Shape;140;p23">
                <a:extLst>
                  <a:ext uri="{FF2B5EF4-FFF2-40B4-BE49-F238E27FC236}">
                    <a16:creationId xmlns:a16="http://schemas.microsoft.com/office/drawing/2014/main" id="{2055969C-7F07-5942-AC30-2E7A393C4E2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0" name="Google Shape;142;p23">
              <a:extLst>
                <a:ext uri="{FF2B5EF4-FFF2-40B4-BE49-F238E27FC236}">
                  <a16:creationId xmlns:a16="http://schemas.microsoft.com/office/drawing/2014/main" id="{0C697F21-B703-CF4D-8061-9D1757D697B6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21" name="Google Shape;143;p23">
                <a:extLst>
                  <a:ext uri="{FF2B5EF4-FFF2-40B4-BE49-F238E27FC236}">
                    <a16:creationId xmlns:a16="http://schemas.microsoft.com/office/drawing/2014/main" id="{B6EB59E4-17E4-9E49-9E2E-441C4040E198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2" name="Google Shape;144;p23">
                <a:extLst>
                  <a:ext uri="{FF2B5EF4-FFF2-40B4-BE49-F238E27FC236}">
                    <a16:creationId xmlns:a16="http://schemas.microsoft.com/office/drawing/2014/main" id="{56EBFE79-F4A4-9B46-8519-7B1351218F2D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331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Dimensionality Reduction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8072A8-6317-664A-9DF3-647BB3FC7FA9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35" name="Google Shape;134;p23">
              <a:extLst>
                <a:ext uri="{FF2B5EF4-FFF2-40B4-BE49-F238E27FC236}">
                  <a16:creationId xmlns:a16="http://schemas.microsoft.com/office/drawing/2014/main" id="{4A2478B7-E061-574F-899E-397C94F151D4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42" name="Google Shape;135;p23">
                <a:extLst>
                  <a:ext uri="{FF2B5EF4-FFF2-40B4-BE49-F238E27FC236}">
                    <a16:creationId xmlns:a16="http://schemas.microsoft.com/office/drawing/2014/main" id="{C2B76896-FBFD-A941-82AD-E4F7EED6434F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3" name="Google Shape;136;p23">
                <a:extLst>
                  <a:ext uri="{FF2B5EF4-FFF2-40B4-BE49-F238E27FC236}">
                    <a16:creationId xmlns:a16="http://schemas.microsoft.com/office/drawing/2014/main" id="{7A594464-75EE-9148-B5C0-FFAA8D09E04A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6" name="Google Shape;138;p23">
              <a:extLst>
                <a:ext uri="{FF2B5EF4-FFF2-40B4-BE49-F238E27FC236}">
                  <a16:creationId xmlns:a16="http://schemas.microsoft.com/office/drawing/2014/main" id="{31011802-D37C-7942-A1BA-77B1CBC84912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40" name="Google Shape;139;p23">
                <a:extLst>
                  <a:ext uri="{FF2B5EF4-FFF2-40B4-BE49-F238E27FC236}">
                    <a16:creationId xmlns:a16="http://schemas.microsoft.com/office/drawing/2014/main" id="{1C765A74-B099-FD44-8AEB-71CB9F9BAB8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1" name="Google Shape;140;p23">
                <a:extLst>
                  <a:ext uri="{FF2B5EF4-FFF2-40B4-BE49-F238E27FC236}">
                    <a16:creationId xmlns:a16="http://schemas.microsoft.com/office/drawing/2014/main" id="{E71A8557-B2DE-D949-BFAE-140A7F6C042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7" name="Google Shape;142;p23">
              <a:extLst>
                <a:ext uri="{FF2B5EF4-FFF2-40B4-BE49-F238E27FC236}">
                  <a16:creationId xmlns:a16="http://schemas.microsoft.com/office/drawing/2014/main" id="{D7FBF014-C3A3-FB41-82B3-F4F13B53A1E1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38" name="Google Shape;143;p23">
                <a:extLst>
                  <a:ext uri="{FF2B5EF4-FFF2-40B4-BE49-F238E27FC236}">
                    <a16:creationId xmlns:a16="http://schemas.microsoft.com/office/drawing/2014/main" id="{7FF0FF27-B89B-D04B-B069-201176ABB6D9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9" name="Google Shape;144;p23">
                <a:extLst>
                  <a:ext uri="{FF2B5EF4-FFF2-40B4-BE49-F238E27FC236}">
                    <a16:creationId xmlns:a16="http://schemas.microsoft.com/office/drawing/2014/main" id="{FFA7DADE-D0BD-6948-BF4D-91ECF9BCF2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1B654-A40B-514E-B2C9-92D9A68E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8628" y="814323"/>
            <a:ext cx="4786744" cy="4109033"/>
          </a:xfrm>
          <a:prstGeom prst="rect">
            <a:avLst/>
          </a:prstGeom>
          <a:ln>
            <a:solidFill>
              <a:srgbClr val="0C3B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32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Dimensionality Reduction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8072A8-6317-664A-9DF3-647BB3FC7FA9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35" name="Google Shape;134;p23">
              <a:extLst>
                <a:ext uri="{FF2B5EF4-FFF2-40B4-BE49-F238E27FC236}">
                  <a16:creationId xmlns:a16="http://schemas.microsoft.com/office/drawing/2014/main" id="{4A2478B7-E061-574F-899E-397C94F151D4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42" name="Google Shape;135;p23">
                <a:extLst>
                  <a:ext uri="{FF2B5EF4-FFF2-40B4-BE49-F238E27FC236}">
                    <a16:creationId xmlns:a16="http://schemas.microsoft.com/office/drawing/2014/main" id="{C2B76896-FBFD-A941-82AD-E4F7EED6434F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3" name="Google Shape;136;p23">
                <a:extLst>
                  <a:ext uri="{FF2B5EF4-FFF2-40B4-BE49-F238E27FC236}">
                    <a16:creationId xmlns:a16="http://schemas.microsoft.com/office/drawing/2014/main" id="{7A594464-75EE-9148-B5C0-FFAA8D09E04A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6" name="Google Shape;138;p23">
              <a:extLst>
                <a:ext uri="{FF2B5EF4-FFF2-40B4-BE49-F238E27FC236}">
                  <a16:creationId xmlns:a16="http://schemas.microsoft.com/office/drawing/2014/main" id="{31011802-D37C-7942-A1BA-77B1CBC84912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40" name="Google Shape;139;p23">
                <a:extLst>
                  <a:ext uri="{FF2B5EF4-FFF2-40B4-BE49-F238E27FC236}">
                    <a16:creationId xmlns:a16="http://schemas.microsoft.com/office/drawing/2014/main" id="{1C765A74-B099-FD44-8AEB-71CB9F9BAB8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1" name="Google Shape;140;p23">
                <a:extLst>
                  <a:ext uri="{FF2B5EF4-FFF2-40B4-BE49-F238E27FC236}">
                    <a16:creationId xmlns:a16="http://schemas.microsoft.com/office/drawing/2014/main" id="{E71A8557-B2DE-D949-BFAE-140A7F6C042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7" name="Google Shape;142;p23">
              <a:extLst>
                <a:ext uri="{FF2B5EF4-FFF2-40B4-BE49-F238E27FC236}">
                  <a16:creationId xmlns:a16="http://schemas.microsoft.com/office/drawing/2014/main" id="{D7FBF014-C3A3-FB41-82B3-F4F13B53A1E1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38" name="Google Shape;143;p23">
                <a:extLst>
                  <a:ext uri="{FF2B5EF4-FFF2-40B4-BE49-F238E27FC236}">
                    <a16:creationId xmlns:a16="http://schemas.microsoft.com/office/drawing/2014/main" id="{7FF0FF27-B89B-D04B-B069-201176ABB6D9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9" name="Google Shape;144;p23">
                <a:extLst>
                  <a:ext uri="{FF2B5EF4-FFF2-40B4-BE49-F238E27FC236}">
                    <a16:creationId xmlns:a16="http://schemas.microsoft.com/office/drawing/2014/main" id="{FFA7DADE-D0BD-6948-BF4D-91ECF9BCF2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1B654-A40B-514E-B2C9-92D9A68E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8628" y="814323"/>
            <a:ext cx="4786744" cy="4109033"/>
          </a:xfrm>
          <a:prstGeom prst="rect">
            <a:avLst/>
          </a:prstGeom>
          <a:ln>
            <a:solidFill>
              <a:srgbClr val="0C3B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3FE8DA-A8D8-F540-B057-2A921B0B470E}"/>
              </a:ext>
            </a:extLst>
          </p:cNvPr>
          <p:cNvCxnSpPr/>
          <p:nvPr/>
        </p:nvCxnSpPr>
        <p:spPr>
          <a:xfrm flipH="1">
            <a:off x="5080000" y="3268133"/>
            <a:ext cx="745067" cy="1185334"/>
          </a:xfrm>
          <a:prstGeom prst="straightConnector1">
            <a:avLst/>
          </a:prstGeom>
          <a:ln w="19050">
            <a:solidFill>
              <a:srgbClr val="377A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D5F48A-B912-CF48-9962-3F0ED6C17F2A}"/>
              </a:ext>
            </a:extLst>
          </p:cNvPr>
          <p:cNvSpPr txBox="1"/>
          <p:nvPr/>
        </p:nvSpPr>
        <p:spPr>
          <a:xfrm>
            <a:off x="5080000" y="2960355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rbel" panose="020B0503020204020204" pitchFamily="34" charset="0"/>
              </a:rPr>
              <a:t>PC Components = </a:t>
            </a:r>
            <a:r>
              <a:rPr lang="en-US" b="1" dirty="0">
                <a:solidFill>
                  <a:schemeClr val="accent5"/>
                </a:solidFill>
                <a:latin typeface="Corbel" panose="020B05030202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6317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A1361CA0-251B-6247-B8D8-3141D7CBE166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Clustering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7F54FDB5-C420-3448-80A6-6A15BA66DACF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K means clustering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Grouped data into 5 clusters based on inertia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latin typeface="Corbel" panose="020B050302020402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CF7D7E-DDBE-7048-8E88-4D5B64541D2D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5" name="Google Shape;134;p23">
              <a:extLst>
                <a:ext uri="{FF2B5EF4-FFF2-40B4-BE49-F238E27FC236}">
                  <a16:creationId xmlns:a16="http://schemas.microsoft.com/office/drawing/2014/main" id="{E4E0F1D3-C67D-0D4E-AD5B-D5368CE5DBCD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4" name="Google Shape;135;p23">
                <a:extLst>
                  <a:ext uri="{FF2B5EF4-FFF2-40B4-BE49-F238E27FC236}">
                    <a16:creationId xmlns:a16="http://schemas.microsoft.com/office/drawing/2014/main" id="{CEFA7589-F3E1-144C-899A-6ADB4D06EABD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5" name="Google Shape;136;p23">
                <a:extLst>
                  <a:ext uri="{FF2B5EF4-FFF2-40B4-BE49-F238E27FC236}">
                    <a16:creationId xmlns:a16="http://schemas.microsoft.com/office/drawing/2014/main" id="{9B99C54B-BEE5-C54E-A404-56C464FCC9E6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6" name="Google Shape;138;p23">
              <a:extLst>
                <a:ext uri="{FF2B5EF4-FFF2-40B4-BE49-F238E27FC236}">
                  <a16:creationId xmlns:a16="http://schemas.microsoft.com/office/drawing/2014/main" id="{492FFC22-0A01-BF4B-AC34-D8CE4FC2A7CC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2" name="Google Shape;139;p23">
                <a:extLst>
                  <a:ext uri="{FF2B5EF4-FFF2-40B4-BE49-F238E27FC236}">
                    <a16:creationId xmlns:a16="http://schemas.microsoft.com/office/drawing/2014/main" id="{C52650F3-412D-A047-A269-A9FA724D3756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3" name="Google Shape;140;p23">
                <a:extLst>
                  <a:ext uri="{FF2B5EF4-FFF2-40B4-BE49-F238E27FC236}">
                    <a16:creationId xmlns:a16="http://schemas.microsoft.com/office/drawing/2014/main" id="{77CE8D65-43DB-A84B-AE7F-BDC94C1666C5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7" name="Google Shape;142;p23">
              <a:extLst>
                <a:ext uri="{FF2B5EF4-FFF2-40B4-BE49-F238E27FC236}">
                  <a16:creationId xmlns:a16="http://schemas.microsoft.com/office/drawing/2014/main" id="{297548B2-FE99-C347-BA32-E6E348DD0DDA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8" name="Google Shape;143;p23">
                <a:extLst>
                  <a:ext uri="{FF2B5EF4-FFF2-40B4-BE49-F238E27FC236}">
                    <a16:creationId xmlns:a16="http://schemas.microsoft.com/office/drawing/2014/main" id="{E19D1E0D-661C-1742-B16D-D48E91C32415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0" name="Google Shape;144;p23">
                <a:extLst>
                  <a:ext uri="{FF2B5EF4-FFF2-40B4-BE49-F238E27FC236}">
                    <a16:creationId xmlns:a16="http://schemas.microsoft.com/office/drawing/2014/main" id="{A032D04E-4EAD-5E44-9F60-45117BD62BBC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6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Results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8072A8-6317-664A-9DF3-647BB3FC7FA9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35" name="Google Shape;134;p23">
              <a:extLst>
                <a:ext uri="{FF2B5EF4-FFF2-40B4-BE49-F238E27FC236}">
                  <a16:creationId xmlns:a16="http://schemas.microsoft.com/office/drawing/2014/main" id="{4A2478B7-E061-574F-899E-397C94F151D4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42" name="Google Shape;135;p23">
                <a:extLst>
                  <a:ext uri="{FF2B5EF4-FFF2-40B4-BE49-F238E27FC236}">
                    <a16:creationId xmlns:a16="http://schemas.microsoft.com/office/drawing/2014/main" id="{C2B76896-FBFD-A941-82AD-E4F7EED6434F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3" name="Google Shape;136;p23">
                <a:extLst>
                  <a:ext uri="{FF2B5EF4-FFF2-40B4-BE49-F238E27FC236}">
                    <a16:creationId xmlns:a16="http://schemas.microsoft.com/office/drawing/2014/main" id="{7A594464-75EE-9148-B5C0-FFAA8D09E04A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6" name="Google Shape;138;p23">
              <a:extLst>
                <a:ext uri="{FF2B5EF4-FFF2-40B4-BE49-F238E27FC236}">
                  <a16:creationId xmlns:a16="http://schemas.microsoft.com/office/drawing/2014/main" id="{31011802-D37C-7942-A1BA-77B1CBC84912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40" name="Google Shape;139;p23">
                <a:extLst>
                  <a:ext uri="{FF2B5EF4-FFF2-40B4-BE49-F238E27FC236}">
                    <a16:creationId xmlns:a16="http://schemas.microsoft.com/office/drawing/2014/main" id="{1C765A74-B099-FD44-8AEB-71CB9F9BAB8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1" name="Google Shape;140;p23">
                <a:extLst>
                  <a:ext uri="{FF2B5EF4-FFF2-40B4-BE49-F238E27FC236}">
                    <a16:creationId xmlns:a16="http://schemas.microsoft.com/office/drawing/2014/main" id="{E71A8557-B2DE-D949-BFAE-140A7F6C042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7" name="Google Shape;142;p23">
              <a:extLst>
                <a:ext uri="{FF2B5EF4-FFF2-40B4-BE49-F238E27FC236}">
                  <a16:creationId xmlns:a16="http://schemas.microsoft.com/office/drawing/2014/main" id="{D7FBF014-C3A3-FB41-82B3-F4F13B53A1E1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38" name="Google Shape;143;p23">
                <a:extLst>
                  <a:ext uri="{FF2B5EF4-FFF2-40B4-BE49-F238E27FC236}">
                    <a16:creationId xmlns:a16="http://schemas.microsoft.com/office/drawing/2014/main" id="{7FF0FF27-B89B-D04B-B069-201176ABB6D9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9" name="Google Shape;144;p23">
                <a:extLst>
                  <a:ext uri="{FF2B5EF4-FFF2-40B4-BE49-F238E27FC236}">
                    <a16:creationId xmlns:a16="http://schemas.microsoft.com/office/drawing/2014/main" id="{FFA7DADE-D0BD-6948-BF4D-91ECF9BCF2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C68BA7A-C68E-3746-AEA9-C768BBF1E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4578"/>
              </p:ext>
            </p:extLst>
          </p:nvPr>
        </p:nvGraphicFramePr>
        <p:xfrm>
          <a:off x="639327" y="915385"/>
          <a:ext cx="7778461" cy="3868003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{D516C69B-42D3-4DD2-8AD9-F2E4A8FD5AF5}</a:tableStyleId>
              </a:tblPr>
              <a:tblGrid>
                <a:gridCol w="735865">
                  <a:extLst>
                    <a:ext uri="{9D8B030D-6E8A-4147-A177-3AD203B41FA5}">
                      <a16:colId xmlns:a16="http://schemas.microsoft.com/office/drawing/2014/main" val="1823883596"/>
                    </a:ext>
                  </a:extLst>
                </a:gridCol>
                <a:gridCol w="1210733">
                  <a:extLst>
                    <a:ext uri="{9D8B030D-6E8A-4147-A177-3AD203B41FA5}">
                      <a16:colId xmlns:a16="http://schemas.microsoft.com/office/drawing/2014/main" val="3199847390"/>
                    </a:ext>
                  </a:extLst>
                </a:gridCol>
                <a:gridCol w="855134">
                  <a:extLst>
                    <a:ext uri="{9D8B030D-6E8A-4147-A177-3AD203B41FA5}">
                      <a16:colId xmlns:a16="http://schemas.microsoft.com/office/drawing/2014/main" val="693014845"/>
                    </a:ext>
                  </a:extLst>
                </a:gridCol>
                <a:gridCol w="1236133">
                  <a:extLst>
                    <a:ext uri="{9D8B030D-6E8A-4147-A177-3AD203B41FA5}">
                      <a16:colId xmlns:a16="http://schemas.microsoft.com/office/drawing/2014/main" val="1874256723"/>
                    </a:ext>
                  </a:extLst>
                </a:gridCol>
                <a:gridCol w="3740596">
                  <a:extLst>
                    <a:ext uri="{9D8B030D-6E8A-4147-A177-3AD203B41FA5}">
                      <a16:colId xmlns:a16="http://schemas.microsoft.com/office/drawing/2014/main" val="3532896403"/>
                    </a:ext>
                  </a:extLst>
                </a:gridCol>
              </a:tblGrid>
              <a:tr h="540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Cluster</a:t>
                      </a: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Primary Region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% Deniers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Primary Sentiment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Primary Issues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690599"/>
                  </a:ext>
                </a:extLst>
              </a:tr>
              <a:tr h="6517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West Coast, Midwest, Rockies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22%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Negative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Expense of climate change,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climate change report from 2017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98167"/>
                  </a:ext>
                </a:extLst>
              </a:tr>
              <a:tr h="526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South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20%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Positive 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Trump, coal and oil industries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44044"/>
                  </a:ext>
                </a:extLst>
              </a:tr>
              <a:tr h="7197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Northeast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10%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Positive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Sustainability initiatives, effects of climate change (</a:t>
                      </a:r>
                      <a:r>
                        <a:rPr lang="en-US" sz="1800" b="0" i="0" u="none" strike="noStrike" dirty="0" err="1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eg</a:t>
                      </a:r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 CO2 emissions)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81888"/>
                  </a:ext>
                </a:extLst>
              </a:tr>
              <a:tr h="1235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 marL="6953" marR="6953" marT="6953" marB="0" anchor="ctr">
                    <a:lnL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West Coast, Midwest, Rockies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16%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Positive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orbel" panose="020B0503020204020204" pitchFamily="34" charset="0"/>
                        </a:rPr>
                        <a:t>Obama Era Policies, Al Gore</a:t>
                      </a:r>
                    </a:p>
                  </a:txBody>
                  <a:tcPr marL="6953" marR="6953" marT="6953" marB="0" anchor="ctr">
                    <a:lnL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29B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22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A1361CA0-251B-6247-B8D8-3141D7CBE166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Results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7F54FDB5-C420-3448-80A6-6A15BA66DACF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Cluster 1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b="1" dirty="0">
                <a:latin typeface="Corbel" panose="020B0503020204020204" pitchFamily="34" charset="0"/>
              </a:rPr>
              <a:t>Objective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Analyze climate change tweets from the past two years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Determine most pressing climate change issues, and identify trends by US region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latin typeface="Corbel" panose="020B050302020402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CF7D7E-DDBE-7048-8E88-4D5B64541D2D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5" name="Google Shape;134;p23">
              <a:extLst>
                <a:ext uri="{FF2B5EF4-FFF2-40B4-BE49-F238E27FC236}">
                  <a16:creationId xmlns:a16="http://schemas.microsoft.com/office/drawing/2014/main" id="{E4E0F1D3-C67D-0D4E-AD5B-D5368CE5DBCD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4" name="Google Shape;135;p23">
                <a:extLst>
                  <a:ext uri="{FF2B5EF4-FFF2-40B4-BE49-F238E27FC236}">
                    <a16:creationId xmlns:a16="http://schemas.microsoft.com/office/drawing/2014/main" id="{CEFA7589-F3E1-144C-899A-6ADB4D06EABD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5" name="Google Shape;136;p23">
                <a:extLst>
                  <a:ext uri="{FF2B5EF4-FFF2-40B4-BE49-F238E27FC236}">
                    <a16:creationId xmlns:a16="http://schemas.microsoft.com/office/drawing/2014/main" id="{9B99C54B-BEE5-C54E-A404-56C464FCC9E6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6" name="Google Shape;138;p23">
              <a:extLst>
                <a:ext uri="{FF2B5EF4-FFF2-40B4-BE49-F238E27FC236}">
                  <a16:creationId xmlns:a16="http://schemas.microsoft.com/office/drawing/2014/main" id="{492FFC22-0A01-BF4B-AC34-D8CE4FC2A7CC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2" name="Google Shape;139;p23">
                <a:extLst>
                  <a:ext uri="{FF2B5EF4-FFF2-40B4-BE49-F238E27FC236}">
                    <a16:creationId xmlns:a16="http://schemas.microsoft.com/office/drawing/2014/main" id="{C52650F3-412D-A047-A269-A9FA724D3756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3" name="Google Shape;140;p23">
                <a:extLst>
                  <a:ext uri="{FF2B5EF4-FFF2-40B4-BE49-F238E27FC236}">
                    <a16:creationId xmlns:a16="http://schemas.microsoft.com/office/drawing/2014/main" id="{77CE8D65-43DB-A84B-AE7F-BDC94C1666C5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7" name="Google Shape;142;p23">
              <a:extLst>
                <a:ext uri="{FF2B5EF4-FFF2-40B4-BE49-F238E27FC236}">
                  <a16:creationId xmlns:a16="http://schemas.microsoft.com/office/drawing/2014/main" id="{297548B2-FE99-C347-BA32-E6E348DD0DDA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8" name="Google Shape;143;p23">
                <a:extLst>
                  <a:ext uri="{FF2B5EF4-FFF2-40B4-BE49-F238E27FC236}">
                    <a16:creationId xmlns:a16="http://schemas.microsoft.com/office/drawing/2014/main" id="{E19D1E0D-661C-1742-B16D-D48E91C32415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0" name="Google Shape;144;p23">
                <a:extLst>
                  <a:ext uri="{FF2B5EF4-FFF2-40B4-BE49-F238E27FC236}">
                    <a16:creationId xmlns:a16="http://schemas.microsoft.com/office/drawing/2014/main" id="{A032D04E-4EAD-5E44-9F60-45117BD62BBC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57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F72DDE-3522-DA4E-9785-CD3DCF7C5101}"/>
              </a:ext>
            </a:extLst>
          </p:cNvPr>
          <p:cNvGrpSpPr/>
          <p:nvPr/>
        </p:nvGrpSpPr>
        <p:grpSpPr>
          <a:xfrm>
            <a:off x="97537" y="109728"/>
            <a:ext cx="831464" cy="857400"/>
            <a:chOff x="2592064" y="456185"/>
            <a:chExt cx="3690707" cy="3805832"/>
          </a:xfrm>
        </p:grpSpPr>
        <p:grpSp>
          <p:nvGrpSpPr>
            <p:cNvPr id="20" name="Google Shape;134;p23">
              <a:extLst>
                <a:ext uri="{FF2B5EF4-FFF2-40B4-BE49-F238E27FC236}">
                  <a16:creationId xmlns:a16="http://schemas.microsoft.com/office/drawing/2014/main" id="{627887C5-3AC6-A142-B4B0-10CDB3546AD5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28" name="Google Shape;135;p23">
                <a:extLst>
                  <a:ext uri="{FF2B5EF4-FFF2-40B4-BE49-F238E27FC236}">
                    <a16:creationId xmlns:a16="http://schemas.microsoft.com/office/drawing/2014/main" id="{C4B11318-2AEC-1142-91BF-51DBD5B73A69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9" name="Google Shape;136;p23">
                <a:extLst>
                  <a:ext uri="{FF2B5EF4-FFF2-40B4-BE49-F238E27FC236}">
                    <a16:creationId xmlns:a16="http://schemas.microsoft.com/office/drawing/2014/main" id="{FBF99DCA-EF00-DE46-99A7-A3247F5CAE40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1" name="Google Shape;138;p23">
              <a:extLst>
                <a:ext uri="{FF2B5EF4-FFF2-40B4-BE49-F238E27FC236}">
                  <a16:creationId xmlns:a16="http://schemas.microsoft.com/office/drawing/2014/main" id="{FB0ADF83-FF09-F642-9E9B-EAA052A5C77A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25" name="Google Shape;139;p23">
                <a:extLst>
                  <a:ext uri="{FF2B5EF4-FFF2-40B4-BE49-F238E27FC236}">
                    <a16:creationId xmlns:a16="http://schemas.microsoft.com/office/drawing/2014/main" id="{BB2797C2-088C-0E42-98DF-718144B0F030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6" name="Google Shape;140;p23">
                <a:extLst>
                  <a:ext uri="{FF2B5EF4-FFF2-40B4-BE49-F238E27FC236}">
                    <a16:creationId xmlns:a16="http://schemas.microsoft.com/office/drawing/2014/main" id="{D6B4B495-C948-AC4D-9756-20C282F07397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2" name="Google Shape;142;p23">
              <a:extLst>
                <a:ext uri="{FF2B5EF4-FFF2-40B4-BE49-F238E27FC236}">
                  <a16:creationId xmlns:a16="http://schemas.microsoft.com/office/drawing/2014/main" id="{84837AD9-C885-FF45-983F-D7A10FCA0415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23" name="Google Shape;143;p23">
                <a:extLst>
                  <a:ext uri="{FF2B5EF4-FFF2-40B4-BE49-F238E27FC236}">
                    <a16:creationId xmlns:a16="http://schemas.microsoft.com/office/drawing/2014/main" id="{381CFAC4-02D5-1B4E-B576-310DA77FFDA7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4" name="Google Shape;144;p23">
                <a:extLst>
                  <a:ext uri="{FF2B5EF4-FFF2-40B4-BE49-F238E27FC236}">
                    <a16:creationId xmlns:a16="http://schemas.microsoft.com/office/drawing/2014/main" id="{FDF57ECB-FBBD-174D-A045-C5EA8A1C5D87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0" name="Google Shape;54;p13">
            <a:extLst>
              <a:ext uri="{FF2B5EF4-FFF2-40B4-BE49-F238E27FC236}">
                <a16:creationId xmlns:a16="http://schemas.microsoft.com/office/drawing/2014/main" id="{AD8D1C75-678D-DC4E-AB95-EF3DD6C9DE39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Dataset</a:t>
            </a:r>
          </a:p>
        </p:txBody>
      </p:sp>
      <p:sp>
        <p:nvSpPr>
          <p:cNvPr id="31" name="Google Shape;56;p13">
            <a:extLst>
              <a:ext uri="{FF2B5EF4-FFF2-40B4-BE49-F238E27FC236}">
                <a16:creationId xmlns:a16="http://schemas.microsoft.com/office/drawing/2014/main" id="{2C848E55-F5AE-9B48-A9C1-48535AAAC62D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Climate Change Tweets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20 million tweets from 2017 to 2019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Filtered from Twitter API by keywords/hashtags such as #</a:t>
            </a:r>
            <a:r>
              <a:rPr lang="en-US" dirty="0" err="1">
                <a:latin typeface="Corbel" panose="020B0503020204020204" pitchFamily="34" charset="0"/>
              </a:rPr>
              <a:t>climatechange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globalwarming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climatedeniers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climatechangenotreal</a:t>
            </a:r>
            <a:r>
              <a:rPr lang="en-US" dirty="0">
                <a:latin typeface="Corbel" panose="020B0503020204020204" pitchFamily="34" charset="0"/>
              </a:rPr>
              <a:t>, etc.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Reduced to ~4 million tweets via MongoDB queries (e.g. no retweets)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1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A1361CA0-251B-6247-B8D8-3141D7CBE166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7F54FDB5-C420-3448-80A6-6A15BA66DACF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Motivation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Find characteristic differences between climate change believers and deniers</a:t>
            </a:r>
          </a:p>
          <a:p>
            <a:pPr marL="0" indent="0">
              <a:buClr>
                <a:srgbClr val="629BB2"/>
              </a:buClr>
              <a:buSzPts val="1100"/>
            </a:pPr>
            <a:r>
              <a:rPr lang="en-US" b="1" dirty="0">
                <a:latin typeface="Corbel" panose="020B0503020204020204" pitchFamily="34" charset="0"/>
              </a:rPr>
              <a:t>Objective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Analyze climate change tweets from the past two years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Determine most pressing climate change issues, and identify trends by US region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latin typeface="Corbel" panose="020B050302020402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A1361CA0-251B-6247-B8D8-3141D7CBE166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Classification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7F54FDB5-C420-3448-80A6-6A15BA66DACF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Believers vs Deniers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Trained SVM model on subset of clearly biased tweets</a:t>
            </a:r>
          </a:p>
          <a:p>
            <a:pPr marL="800100" lvl="1" indent="-342900">
              <a:spcBef>
                <a:spcPts val="0"/>
              </a:spcBef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sz="1800" dirty="0">
                <a:latin typeface="Corbel" panose="020B0503020204020204" pitchFamily="34" charset="0"/>
              </a:rPr>
              <a:t>contained hashtags such as “</a:t>
            </a:r>
            <a:r>
              <a:rPr lang="en-US" sz="1800" dirty="0" err="1">
                <a:latin typeface="Corbel" panose="020B0503020204020204" pitchFamily="34" charset="0"/>
              </a:rPr>
              <a:t>climatechangeisreal</a:t>
            </a:r>
            <a:r>
              <a:rPr lang="en-US" sz="1800" dirty="0">
                <a:latin typeface="Corbel" panose="020B0503020204020204" pitchFamily="34" charset="0"/>
              </a:rPr>
              <a:t>”, “</a:t>
            </a:r>
            <a:r>
              <a:rPr lang="en-US" sz="1800" dirty="0" err="1">
                <a:latin typeface="Corbel" panose="020B0503020204020204" pitchFamily="34" charset="0"/>
              </a:rPr>
              <a:t>climatechangeisnotreal</a:t>
            </a:r>
            <a:r>
              <a:rPr lang="en-US" sz="1800" dirty="0">
                <a:latin typeface="Corbel" panose="020B0503020204020204" pitchFamily="34" charset="0"/>
              </a:rPr>
              <a:t>”, etc.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Classified entire dataset with trained model (F1 score = 0.77)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F72DDE-3522-DA4E-9785-CD3DCF7C5101}"/>
              </a:ext>
            </a:extLst>
          </p:cNvPr>
          <p:cNvGrpSpPr/>
          <p:nvPr/>
        </p:nvGrpSpPr>
        <p:grpSpPr>
          <a:xfrm>
            <a:off x="97537" y="109728"/>
            <a:ext cx="831464" cy="857400"/>
            <a:chOff x="2592064" y="456185"/>
            <a:chExt cx="3690707" cy="3805832"/>
          </a:xfrm>
        </p:grpSpPr>
        <p:grpSp>
          <p:nvGrpSpPr>
            <p:cNvPr id="20" name="Google Shape;134;p23">
              <a:extLst>
                <a:ext uri="{FF2B5EF4-FFF2-40B4-BE49-F238E27FC236}">
                  <a16:creationId xmlns:a16="http://schemas.microsoft.com/office/drawing/2014/main" id="{627887C5-3AC6-A142-B4B0-10CDB3546AD5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28" name="Google Shape;135;p23">
                <a:extLst>
                  <a:ext uri="{FF2B5EF4-FFF2-40B4-BE49-F238E27FC236}">
                    <a16:creationId xmlns:a16="http://schemas.microsoft.com/office/drawing/2014/main" id="{C4B11318-2AEC-1142-91BF-51DBD5B73A69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9" name="Google Shape;136;p23">
                <a:extLst>
                  <a:ext uri="{FF2B5EF4-FFF2-40B4-BE49-F238E27FC236}">
                    <a16:creationId xmlns:a16="http://schemas.microsoft.com/office/drawing/2014/main" id="{FBF99DCA-EF00-DE46-99A7-A3247F5CAE40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1" name="Google Shape;138;p23">
              <a:extLst>
                <a:ext uri="{FF2B5EF4-FFF2-40B4-BE49-F238E27FC236}">
                  <a16:creationId xmlns:a16="http://schemas.microsoft.com/office/drawing/2014/main" id="{FB0ADF83-FF09-F642-9E9B-EAA052A5C77A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25" name="Google Shape;139;p23">
                <a:extLst>
                  <a:ext uri="{FF2B5EF4-FFF2-40B4-BE49-F238E27FC236}">
                    <a16:creationId xmlns:a16="http://schemas.microsoft.com/office/drawing/2014/main" id="{BB2797C2-088C-0E42-98DF-718144B0F030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6" name="Google Shape;140;p23">
                <a:extLst>
                  <a:ext uri="{FF2B5EF4-FFF2-40B4-BE49-F238E27FC236}">
                    <a16:creationId xmlns:a16="http://schemas.microsoft.com/office/drawing/2014/main" id="{D6B4B495-C948-AC4D-9756-20C282F07397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2" name="Google Shape;142;p23">
              <a:extLst>
                <a:ext uri="{FF2B5EF4-FFF2-40B4-BE49-F238E27FC236}">
                  <a16:creationId xmlns:a16="http://schemas.microsoft.com/office/drawing/2014/main" id="{84837AD9-C885-FF45-983F-D7A10FCA0415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23" name="Google Shape;143;p23">
                <a:extLst>
                  <a:ext uri="{FF2B5EF4-FFF2-40B4-BE49-F238E27FC236}">
                    <a16:creationId xmlns:a16="http://schemas.microsoft.com/office/drawing/2014/main" id="{381CFAC4-02D5-1B4E-B576-310DA77FFDA7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4" name="Google Shape;144;p23">
                <a:extLst>
                  <a:ext uri="{FF2B5EF4-FFF2-40B4-BE49-F238E27FC236}">
                    <a16:creationId xmlns:a16="http://schemas.microsoft.com/office/drawing/2014/main" id="{FDF57ECB-FBBD-174D-A045-C5EA8A1C5D87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96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4;p13">
            <a:extLst>
              <a:ext uri="{FF2B5EF4-FFF2-40B4-BE49-F238E27FC236}">
                <a16:creationId xmlns:a16="http://schemas.microsoft.com/office/drawing/2014/main" id="{0A040A95-8FB8-2C46-821E-7582587A0E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41ABE-9321-2743-B021-9BC7EDA8F215}"/>
              </a:ext>
            </a:extLst>
          </p:cNvPr>
          <p:cNvSpPr txBox="1"/>
          <p:nvPr/>
        </p:nvSpPr>
        <p:spPr>
          <a:xfrm>
            <a:off x="364032" y="1275127"/>
            <a:ext cx="87799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TfidfVectorizer</a:t>
            </a:r>
            <a:r>
              <a:rPr lang="en-US" dirty="0"/>
              <a:t> will give you better performance than </a:t>
            </a:r>
            <a:r>
              <a:rPr lang="en-US" dirty="0" err="1"/>
              <a:t>CountVectorizer</a:t>
            </a:r>
            <a:r>
              <a:rPr lang="en-US" dirty="0"/>
              <a:t> as the size of the vocabulary increases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TfidfVectorizer</a:t>
            </a:r>
            <a:r>
              <a:rPr lang="en-US" dirty="0"/>
              <a:t> would be better able to differentiate rare words and commonly </a:t>
            </a:r>
          </a:p>
          <a:p>
            <a:r>
              <a:rPr lang="en-US" dirty="0"/>
              <a:t>occurring words while </a:t>
            </a:r>
            <a:r>
              <a:rPr lang="en-US" dirty="0" err="1"/>
              <a:t>Countvectorizer</a:t>
            </a:r>
            <a:r>
              <a:rPr lang="en-US" dirty="0"/>
              <a:t> would still give equal weight to all words which is undesirable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34681-9ADF-D247-886D-62A16033B7B0}"/>
              </a:ext>
            </a:extLst>
          </p:cNvPr>
          <p:cNvSpPr txBox="1"/>
          <p:nvPr/>
        </p:nvSpPr>
        <p:spPr>
          <a:xfrm>
            <a:off x="469783" y="3003259"/>
            <a:ext cx="8085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 fixes values for the probability vectors of the </a:t>
            </a:r>
            <a:r>
              <a:rPr lang="en-US" dirty="0" err="1"/>
              <a:t>multinomials</a:t>
            </a:r>
            <a:r>
              <a:rPr lang="en-US" dirty="0"/>
              <a:t>, whereas LDA allows the topics and </a:t>
            </a:r>
          </a:p>
          <a:p>
            <a:r>
              <a:rPr lang="en-US" dirty="0"/>
              <a:t>words themselves to vary.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Thus, in cases where we believe that the topic probabilities should remain </a:t>
            </a:r>
          </a:p>
          <a:p>
            <a:r>
              <a:rPr lang="en-US" dirty="0"/>
              <a:t>fixed per document (oftentimes unlikely)—or in small data settings in which the additional variability </a:t>
            </a:r>
          </a:p>
          <a:p>
            <a:r>
              <a:rPr lang="en-US" dirty="0"/>
              <a:t>coming from the hyperpriors is too much—NMF performs better.</a:t>
            </a:r>
          </a:p>
        </p:txBody>
      </p:sp>
    </p:spTree>
    <p:extLst>
      <p:ext uri="{BB962C8B-B14F-4D97-AF65-F5344CB8AC3E}">
        <p14:creationId xmlns:p14="http://schemas.microsoft.com/office/powerpoint/2010/main" val="255027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59A96-D6F8-534C-BBDD-FD3C212E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45" y="857400"/>
            <a:ext cx="6920909" cy="401966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B4B6CC6-B361-0D40-AA89-681DC836249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5498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4D19F-EF8B-1C4B-A87B-3BF6D538B52F}"/>
              </a:ext>
            </a:extLst>
          </p:cNvPr>
          <p:cNvSpPr/>
          <p:nvPr/>
        </p:nvSpPr>
        <p:spPr>
          <a:xfrm>
            <a:off x="3784600" y="287867"/>
            <a:ext cx="719667" cy="550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54;p13">
            <a:extLst>
              <a:ext uri="{FF2B5EF4-FFF2-40B4-BE49-F238E27FC236}">
                <a16:creationId xmlns:a16="http://schemas.microsoft.com/office/drawing/2014/main" id="{F9B9F091-7359-D94C-B35F-1E837ED4EBC9}"/>
              </a:ext>
            </a:extLst>
          </p:cNvPr>
          <p:cNvSpPr txBox="1">
            <a:spLocks/>
          </p:cNvSpPr>
          <p:nvPr/>
        </p:nvSpPr>
        <p:spPr>
          <a:xfrm>
            <a:off x="4902200" y="563033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sz="5400" dirty="0"/>
              <a:t>Questions?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2" b="2126"/>
          <a:stretch/>
        </p:blipFill>
        <p:spPr>
          <a:xfrm>
            <a:off x="1571888" y="1110534"/>
            <a:ext cx="6000225" cy="314661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9539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60E1E-0B8E-DD4C-B916-F2CE6F70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81" b="1746"/>
          <a:stretch/>
        </p:blipFill>
        <p:spPr>
          <a:xfrm>
            <a:off x="1571886" y="1118753"/>
            <a:ext cx="6000225" cy="313839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55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Clustering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8072A8-6317-664A-9DF3-647BB3FC7FA9}"/>
              </a:ext>
            </a:extLst>
          </p:cNvPr>
          <p:cNvGrpSpPr/>
          <p:nvPr/>
        </p:nvGrpSpPr>
        <p:grpSpPr>
          <a:xfrm>
            <a:off x="111143" y="152238"/>
            <a:ext cx="480800" cy="495798"/>
            <a:chOff x="2592064" y="456185"/>
            <a:chExt cx="3690707" cy="3805832"/>
          </a:xfrm>
        </p:grpSpPr>
        <p:grpSp>
          <p:nvGrpSpPr>
            <p:cNvPr id="35" name="Google Shape;134;p23">
              <a:extLst>
                <a:ext uri="{FF2B5EF4-FFF2-40B4-BE49-F238E27FC236}">
                  <a16:creationId xmlns:a16="http://schemas.microsoft.com/office/drawing/2014/main" id="{4A2478B7-E061-574F-899E-397C94F151D4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42" name="Google Shape;135;p23">
                <a:extLst>
                  <a:ext uri="{FF2B5EF4-FFF2-40B4-BE49-F238E27FC236}">
                    <a16:creationId xmlns:a16="http://schemas.microsoft.com/office/drawing/2014/main" id="{C2B76896-FBFD-A941-82AD-E4F7EED6434F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3" name="Google Shape;136;p23">
                <a:extLst>
                  <a:ext uri="{FF2B5EF4-FFF2-40B4-BE49-F238E27FC236}">
                    <a16:creationId xmlns:a16="http://schemas.microsoft.com/office/drawing/2014/main" id="{7A594464-75EE-9148-B5C0-FFAA8D09E04A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6" name="Google Shape;138;p23">
              <a:extLst>
                <a:ext uri="{FF2B5EF4-FFF2-40B4-BE49-F238E27FC236}">
                  <a16:creationId xmlns:a16="http://schemas.microsoft.com/office/drawing/2014/main" id="{31011802-D37C-7942-A1BA-77B1CBC84912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40" name="Google Shape;139;p23">
                <a:extLst>
                  <a:ext uri="{FF2B5EF4-FFF2-40B4-BE49-F238E27FC236}">
                    <a16:creationId xmlns:a16="http://schemas.microsoft.com/office/drawing/2014/main" id="{1C765A74-B099-FD44-8AEB-71CB9F9BAB8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41" name="Google Shape;140;p23">
                <a:extLst>
                  <a:ext uri="{FF2B5EF4-FFF2-40B4-BE49-F238E27FC236}">
                    <a16:creationId xmlns:a16="http://schemas.microsoft.com/office/drawing/2014/main" id="{E71A8557-B2DE-D949-BFAE-140A7F6C042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37" name="Google Shape;142;p23">
              <a:extLst>
                <a:ext uri="{FF2B5EF4-FFF2-40B4-BE49-F238E27FC236}">
                  <a16:creationId xmlns:a16="http://schemas.microsoft.com/office/drawing/2014/main" id="{D7FBF014-C3A3-FB41-82B3-F4F13B53A1E1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38" name="Google Shape;143;p23">
                <a:extLst>
                  <a:ext uri="{FF2B5EF4-FFF2-40B4-BE49-F238E27FC236}">
                    <a16:creationId xmlns:a16="http://schemas.microsoft.com/office/drawing/2014/main" id="{7FF0FF27-B89B-D04B-B069-201176ABB6D9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9" name="Google Shape;144;p23">
                <a:extLst>
                  <a:ext uri="{FF2B5EF4-FFF2-40B4-BE49-F238E27FC236}">
                    <a16:creationId xmlns:a16="http://schemas.microsoft.com/office/drawing/2014/main" id="{FFA7DADE-D0BD-6948-BF4D-91ECF9BCF2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1B654-A40B-514E-B2C9-92D9A68E9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9" t="12318" r="9982" b="12557"/>
          <a:stretch/>
        </p:blipFill>
        <p:spPr>
          <a:xfrm>
            <a:off x="1913466" y="1030273"/>
            <a:ext cx="5317068" cy="3503678"/>
          </a:xfrm>
          <a:prstGeom prst="rect">
            <a:avLst/>
          </a:prstGeom>
          <a:ln>
            <a:solidFill>
              <a:srgbClr val="0C3B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00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Appendix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35391-7447-B940-8462-E9B40758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79" y="1098550"/>
            <a:ext cx="3314700" cy="314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3943F-1831-4F49-924B-A5194A6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17" y="-1"/>
            <a:ext cx="1724283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6355D-B1D4-4F46-BED1-F0FB7317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9" y="1473200"/>
            <a:ext cx="3860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4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2854200" y="403732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 idx="4294967295"/>
          </p:nvPr>
        </p:nvSpPr>
        <p:spPr>
          <a:xfrm>
            <a:off x="4308200" y="668950"/>
            <a:ext cx="4258500" cy="79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Hello!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4308200" y="1493879"/>
            <a:ext cx="4258500" cy="216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 am Jayden Smith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18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DE727B-37B2-3942-B816-297709311351}"/>
              </a:ext>
            </a:extLst>
          </p:cNvPr>
          <p:cNvGrpSpPr/>
          <p:nvPr/>
        </p:nvGrpSpPr>
        <p:grpSpPr>
          <a:xfrm>
            <a:off x="3028693" y="974626"/>
            <a:ext cx="3989966" cy="4114424"/>
            <a:chOff x="2592064" y="456185"/>
            <a:chExt cx="3690707" cy="3805832"/>
          </a:xfrm>
        </p:grpSpPr>
        <p:sp>
          <p:nvSpPr>
            <p:cNvPr id="15" name="Google Shape;133;p23">
              <a:extLst>
                <a:ext uri="{FF2B5EF4-FFF2-40B4-BE49-F238E27FC236}">
                  <a16:creationId xmlns:a16="http://schemas.microsoft.com/office/drawing/2014/main" id="{8DD736F7-6F55-C14F-A4C1-6FB7D2A873F6}"/>
                </a:ext>
              </a:extLst>
            </p:cNvPr>
            <p:cNvSpPr/>
            <p:nvPr/>
          </p:nvSpPr>
          <p:spPr>
            <a:xfrm rot="-3280065">
              <a:off x="4141262" y="1744304"/>
              <a:ext cx="1167180" cy="116484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34;p23">
              <a:extLst>
                <a:ext uri="{FF2B5EF4-FFF2-40B4-BE49-F238E27FC236}">
                  <a16:creationId xmlns:a16="http://schemas.microsoft.com/office/drawing/2014/main" id="{EAACD57F-D96D-0448-848C-5F7DD052362F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7" name="Google Shape;135;p23">
                <a:extLst>
                  <a:ext uri="{FF2B5EF4-FFF2-40B4-BE49-F238E27FC236}">
                    <a16:creationId xmlns:a16="http://schemas.microsoft.com/office/drawing/2014/main" id="{F0892D42-9C17-054D-9FF1-07031646E1AF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8" name="Google Shape;136;p23">
                <a:extLst>
                  <a:ext uri="{FF2B5EF4-FFF2-40B4-BE49-F238E27FC236}">
                    <a16:creationId xmlns:a16="http://schemas.microsoft.com/office/drawing/2014/main" id="{76BE73EC-B76B-5041-9BF9-FC755A9951F2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0" name="Google Shape;138;p23">
              <a:extLst>
                <a:ext uri="{FF2B5EF4-FFF2-40B4-BE49-F238E27FC236}">
                  <a16:creationId xmlns:a16="http://schemas.microsoft.com/office/drawing/2014/main" id="{44324CAC-3D1B-6B4C-83B6-7A2897A7F2E1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21" name="Google Shape;139;p23">
                <a:extLst>
                  <a:ext uri="{FF2B5EF4-FFF2-40B4-BE49-F238E27FC236}">
                    <a16:creationId xmlns:a16="http://schemas.microsoft.com/office/drawing/2014/main" id="{0EA09303-6F9A-8F42-8DA1-B227ACA4A6FB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2" name="Google Shape;140;p23">
                <a:extLst>
                  <a:ext uri="{FF2B5EF4-FFF2-40B4-BE49-F238E27FC236}">
                    <a16:creationId xmlns:a16="http://schemas.microsoft.com/office/drawing/2014/main" id="{2907D51A-A556-2544-880B-122D25A7AFFC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04EBB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3" name="Google Shape;141;p23">
                <a:extLst>
                  <a:ext uri="{FF2B5EF4-FFF2-40B4-BE49-F238E27FC236}">
                    <a16:creationId xmlns:a16="http://schemas.microsoft.com/office/drawing/2014/main" id="{7EA0D563-DD4C-C247-B9D9-3013FB019347}"/>
                  </a:ext>
                </a:extLst>
              </p:cNvPr>
              <p:cNvSpPr txBox="1"/>
              <p:nvPr/>
            </p:nvSpPr>
            <p:spPr>
              <a:xfrm>
                <a:off x="3646169" y="1153125"/>
                <a:ext cx="1866744" cy="5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Corbel" panose="020B0503020204020204" pitchFamily="34" charset="0"/>
                    <a:ea typeface="Merriweather"/>
                    <a:cs typeface="Merriweather"/>
                    <a:sym typeface="Merriweather"/>
                  </a:rPr>
                  <a:t>Tweet Classification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Corbel" panose="020B0503020204020204" pitchFamily="34" charset="0"/>
                    <a:ea typeface="Merriweather"/>
                    <a:cs typeface="Merriweather"/>
                    <a:sym typeface="Merriweather"/>
                  </a:rPr>
                  <a:t>(Believers vs. Deniers)</a:t>
                </a:r>
                <a:endParaRPr sz="1200" dirty="0">
                  <a:solidFill>
                    <a:srgbClr val="FFFFFF"/>
                  </a:solidFill>
                  <a:latin typeface="Corbel" panose="020B0503020204020204" pitchFamily="34" charset="0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24" name="Google Shape;142;p23">
              <a:extLst>
                <a:ext uri="{FF2B5EF4-FFF2-40B4-BE49-F238E27FC236}">
                  <a16:creationId xmlns:a16="http://schemas.microsoft.com/office/drawing/2014/main" id="{6A7F66AE-4007-594D-A338-1F52C288DDC3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25" name="Google Shape;143;p23">
                <a:extLst>
                  <a:ext uri="{FF2B5EF4-FFF2-40B4-BE49-F238E27FC236}">
                    <a16:creationId xmlns:a16="http://schemas.microsoft.com/office/drawing/2014/main" id="{079E2108-8983-5640-969D-327A6C5F39AE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6" name="Google Shape;144;p23">
                <a:extLst>
                  <a:ext uri="{FF2B5EF4-FFF2-40B4-BE49-F238E27FC236}">
                    <a16:creationId xmlns:a16="http://schemas.microsoft.com/office/drawing/2014/main" id="{B5E39F2F-73C9-ED45-9C88-DEF92AA0CA25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0" name="Google Shape;54;p13">
            <a:extLst>
              <a:ext uri="{FF2B5EF4-FFF2-40B4-BE49-F238E27FC236}">
                <a16:creationId xmlns:a16="http://schemas.microsoft.com/office/drawing/2014/main" id="{3EE75BB7-E083-C247-8319-4DFB0CAB4030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Process</a:t>
            </a:r>
          </a:p>
        </p:txBody>
      </p:sp>
      <p:sp>
        <p:nvSpPr>
          <p:cNvPr id="31" name="Google Shape;137;p23">
            <a:extLst>
              <a:ext uri="{FF2B5EF4-FFF2-40B4-BE49-F238E27FC236}">
                <a16:creationId xmlns:a16="http://schemas.microsoft.com/office/drawing/2014/main" id="{7AAD9ECD-37C4-DE4B-AFAB-8A4973F8CA00}"/>
              </a:ext>
            </a:extLst>
          </p:cNvPr>
          <p:cNvSpPr txBox="1"/>
          <p:nvPr/>
        </p:nvSpPr>
        <p:spPr>
          <a:xfrm>
            <a:off x="5176191" y="3176371"/>
            <a:ext cx="1504432" cy="53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rbel" panose="020B0503020204020204" pitchFamily="34" charset="0"/>
                <a:ea typeface="Merriweather"/>
                <a:cs typeface="Merriweather"/>
                <a:sym typeface="Merriweather"/>
              </a:rPr>
              <a:t>Topic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rbel" panose="020B0503020204020204" pitchFamily="34" charset="0"/>
                <a:ea typeface="Merriweather"/>
                <a:cs typeface="Merriweather"/>
                <a:sym typeface="Merriweather"/>
              </a:rPr>
              <a:t>Modeling</a:t>
            </a:r>
            <a:endParaRPr sz="1200" dirty="0">
              <a:solidFill>
                <a:srgbClr val="FFFFFF"/>
              </a:solidFill>
              <a:latin typeface="Corbel" panose="020B0503020204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32" name="Google Shape;137;p23">
            <a:extLst>
              <a:ext uri="{FF2B5EF4-FFF2-40B4-BE49-F238E27FC236}">
                <a16:creationId xmlns:a16="http://schemas.microsoft.com/office/drawing/2014/main" id="{0DD76360-693F-4247-AF11-2FB8869559BC}"/>
              </a:ext>
            </a:extLst>
          </p:cNvPr>
          <p:cNvSpPr txBox="1"/>
          <p:nvPr/>
        </p:nvSpPr>
        <p:spPr>
          <a:xfrm>
            <a:off x="3888299" y="3181242"/>
            <a:ext cx="1504432" cy="53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rbel" panose="020B0503020204020204" pitchFamily="34" charset="0"/>
                <a:ea typeface="Merriweather"/>
                <a:cs typeface="Merriweather"/>
                <a:sym typeface="Merriweather"/>
              </a:rPr>
              <a:t>Clustering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orbel" panose="020B0503020204020204" pitchFamily="34" charset="0"/>
                <a:ea typeface="Merriweather"/>
                <a:cs typeface="Merriweather"/>
                <a:sym typeface="Merriweather"/>
              </a:rPr>
              <a:t>by Topics</a:t>
            </a:r>
            <a:endParaRPr sz="1200" dirty="0">
              <a:solidFill>
                <a:srgbClr val="FFFFFF"/>
              </a:solidFill>
              <a:latin typeface="Corbel" panose="020B0503020204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23062A-4A4D-284D-B0A6-8B1BE84F4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583" y="1398653"/>
            <a:ext cx="897750" cy="35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76042-C3D8-E54F-B1F5-977265A6B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646" y="781523"/>
            <a:ext cx="392303" cy="454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2EB20-1119-6143-9954-361CC15D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631" y="157528"/>
            <a:ext cx="416859" cy="4152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6F1A2D-4652-1A46-98EF-83A7281BA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295" y="1957293"/>
            <a:ext cx="1027705" cy="2461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295209-59CB-0343-B3F2-5A355D65A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741" y="2396155"/>
            <a:ext cx="702812" cy="378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B9CAAF-51F1-2F45-B6AB-0917F0CFB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211" y="3631254"/>
            <a:ext cx="1332657" cy="6996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CEBEE3-FEF8-6645-A144-AC2CEB907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9601" y="2977749"/>
            <a:ext cx="592242" cy="6137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025D07-59EB-7545-8DDC-8BF836965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8348" y="4324488"/>
            <a:ext cx="652898" cy="76514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7E6DCB-DF1A-CA40-BC21-0666ECEF579A}"/>
              </a:ext>
            </a:extLst>
          </p:cNvPr>
          <p:cNvSpPr/>
          <p:nvPr/>
        </p:nvSpPr>
        <p:spPr>
          <a:xfrm>
            <a:off x="7969718" y="0"/>
            <a:ext cx="1211457" cy="5143500"/>
          </a:xfrm>
          <a:prstGeom prst="rect">
            <a:avLst/>
          </a:prstGeom>
          <a:solidFill>
            <a:srgbClr val="FFFFFF">
              <a:alpha val="6039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2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Here you have a list of items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And some text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⪢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 idx="4294967295"/>
          </p:nvPr>
        </p:nvSpPr>
        <p:spPr>
          <a:xfrm>
            <a:off x="5087900" y="891775"/>
            <a:ext cx="359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picture is worth a thousand 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4294967295"/>
          </p:nvPr>
        </p:nvSpPr>
        <p:spPr>
          <a:xfrm>
            <a:off x="5087900" y="2043500"/>
            <a:ext cx="3598800" cy="24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t="2631" b="33495"/>
          <a:stretch/>
        </p:blipFill>
        <p:spPr>
          <a:xfrm>
            <a:off x="701100" y="658050"/>
            <a:ext cx="3827400" cy="3827400"/>
          </a:xfrm>
          <a:prstGeom prst="round2DiagRect">
            <a:avLst>
              <a:gd name="adj1" fmla="val 13401"/>
              <a:gd name="adj2" fmla="val 0"/>
            </a:avLst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 idx="4294967295"/>
          </p:nvPr>
        </p:nvSpPr>
        <p:spPr>
          <a:xfrm>
            <a:off x="518225" y="5195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3" name="Google Shape;133;p23"/>
          <p:cNvSpPr/>
          <p:nvPr/>
        </p:nvSpPr>
        <p:spPr>
          <a:xfrm rot="-3280065">
            <a:off x="5830577" y="2402935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6076595" y="2062202"/>
            <a:ext cx="2609061" cy="2908812"/>
            <a:chOff x="4184863" y="1520198"/>
            <a:chExt cx="2958454" cy="3298347"/>
          </a:xfrm>
        </p:grpSpPr>
        <p:sp>
          <p:nvSpPr>
            <p:cNvPr id="135" name="Google Shape;13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congue 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4906197" y="658631"/>
            <a:ext cx="2904605" cy="2842289"/>
            <a:chOff x="2857731" y="-71332"/>
            <a:chExt cx="3293577" cy="3222916"/>
          </a:xfrm>
        </p:grpSpPr>
        <p:sp>
          <p:nvSpPr>
            <p:cNvPr id="139" name="Google Shape;13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congue 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42" name="Google Shape;142;p23"/>
          <p:cNvGrpSpPr/>
          <p:nvPr/>
        </p:nvGrpSpPr>
        <p:grpSpPr>
          <a:xfrm>
            <a:off x="4114388" y="2207250"/>
            <a:ext cx="3020008" cy="2753538"/>
            <a:chOff x="1959887" y="1684671"/>
            <a:chExt cx="3424433" cy="3122279"/>
          </a:xfrm>
        </p:grpSpPr>
        <p:sp>
          <p:nvSpPr>
            <p:cNvPr id="143" name="Google Shape;14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</a:t>
              </a:r>
              <a:r>
                <a:rPr lang="en" sz="1000" dirty="0" err="1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congue</a:t>
              </a:r>
              <a:r>
                <a:rPr lang="en" sz="1000" dirty="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000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33;p23">
            <a:extLst>
              <a:ext uri="{FF2B5EF4-FFF2-40B4-BE49-F238E27FC236}">
                <a16:creationId xmlns:a16="http://schemas.microsoft.com/office/drawing/2014/main" id="{BF854612-E668-3249-BCC2-FFDB80BB3744}"/>
              </a:ext>
            </a:extLst>
          </p:cNvPr>
          <p:cNvSpPr/>
          <p:nvPr/>
        </p:nvSpPr>
        <p:spPr>
          <a:xfrm rot="-3280065">
            <a:off x="4016088" y="2181823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34;p23">
            <a:extLst>
              <a:ext uri="{FF2B5EF4-FFF2-40B4-BE49-F238E27FC236}">
                <a16:creationId xmlns:a16="http://schemas.microsoft.com/office/drawing/2014/main" id="{520B7B86-3317-6948-9877-23ADFC2D815F}"/>
              </a:ext>
            </a:extLst>
          </p:cNvPr>
          <p:cNvGrpSpPr/>
          <p:nvPr/>
        </p:nvGrpSpPr>
        <p:grpSpPr>
          <a:xfrm>
            <a:off x="4262106" y="1841090"/>
            <a:ext cx="2609061" cy="2908812"/>
            <a:chOff x="4184863" y="1520198"/>
            <a:chExt cx="2958454" cy="3298347"/>
          </a:xfrm>
        </p:grpSpPr>
        <p:sp>
          <p:nvSpPr>
            <p:cNvPr id="12" name="Google Shape;135;p23">
              <a:extLst>
                <a:ext uri="{FF2B5EF4-FFF2-40B4-BE49-F238E27FC236}">
                  <a16:creationId xmlns:a16="http://schemas.microsoft.com/office/drawing/2014/main" id="{2CC2A85B-8C51-B44F-9DC3-4B496BD3F672}"/>
                </a:ext>
              </a:extLst>
            </p:cNvPr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" name="Google Shape;136;p23">
              <a:extLst>
                <a:ext uri="{FF2B5EF4-FFF2-40B4-BE49-F238E27FC236}">
                  <a16:creationId xmlns:a16="http://schemas.microsoft.com/office/drawing/2014/main" id="{F79C6594-05C9-964C-95E7-2EB6E950A0B8}"/>
                </a:ext>
              </a:extLst>
            </p:cNvPr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" name="Google Shape;137;p23">
              <a:extLst>
                <a:ext uri="{FF2B5EF4-FFF2-40B4-BE49-F238E27FC236}">
                  <a16:creationId xmlns:a16="http://schemas.microsoft.com/office/drawing/2014/main" id="{779DF5CF-2F56-B549-BA4C-D66C121DD76D}"/>
                </a:ext>
              </a:extLst>
            </p:cNvPr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congue 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5" name="Google Shape;138;p23">
            <a:extLst>
              <a:ext uri="{FF2B5EF4-FFF2-40B4-BE49-F238E27FC236}">
                <a16:creationId xmlns:a16="http://schemas.microsoft.com/office/drawing/2014/main" id="{5B575C9E-6496-A746-9687-B52DB4629886}"/>
              </a:ext>
            </a:extLst>
          </p:cNvPr>
          <p:cNvGrpSpPr/>
          <p:nvPr/>
        </p:nvGrpSpPr>
        <p:grpSpPr>
          <a:xfrm>
            <a:off x="3091708" y="437519"/>
            <a:ext cx="2904605" cy="2842289"/>
            <a:chOff x="2857731" y="-71332"/>
            <a:chExt cx="3293577" cy="3222916"/>
          </a:xfrm>
        </p:grpSpPr>
        <p:sp>
          <p:nvSpPr>
            <p:cNvPr id="16" name="Google Shape;139;p23">
              <a:extLst>
                <a:ext uri="{FF2B5EF4-FFF2-40B4-BE49-F238E27FC236}">
                  <a16:creationId xmlns:a16="http://schemas.microsoft.com/office/drawing/2014/main" id="{3E6FA7DD-6A72-7D47-9C0B-097697A13E20}"/>
                </a:ext>
              </a:extLst>
            </p:cNvPr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" name="Google Shape;140;p23">
              <a:extLst>
                <a:ext uri="{FF2B5EF4-FFF2-40B4-BE49-F238E27FC236}">
                  <a16:creationId xmlns:a16="http://schemas.microsoft.com/office/drawing/2014/main" id="{A403DDA7-349F-734E-8A48-B75D15624F97}"/>
                </a:ext>
              </a:extLst>
            </p:cNvPr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" name="Google Shape;141;p23">
              <a:extLst>
                <a:ext uri="{FF2B5EF4-FFF2-40B4-BE49-F238E27FC236}">
                  <a16:creationId xmlns:a16="http://schemas.microsoft.com/office/drawing/2014/main" id="{39EB03F4-F5D4-904D-802A-8E90E416160D}"/>
                </a:ext>
              </a:extLst>
            </p:cNvPr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congue </a:t>
              </a:r>
              <a:endParaRPr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" name="Google Shape;142;p23">
            <a:extLst>
              <a:ext uri="{FF2B5EF4-FFF2-40B4-BE49-F238E27FC236}">
                <a16:creationId xmlns:a16="http://schemas.microsoft.com/office/drawing/2014/main" id="{89512607-436E-9343-BF1F-A648B7835658}"/>
              </a:ext>
            </a:extLst>
          </p:cNvPr>
          <p:cNvGrpSpPr/>
          <p:nvPr/>
        </p:nvGrpSpPr>
        <p:grpSpPr>
          <a:xfrm>
            <a:off x="2299899" y="1986138"/>
            <a:ext cx="3020008" cy="2753538"/>
            <a:chOff x="1959887" y="1684671"/>
            <a:chExt cx="3424433" cy="3122279"/>
          </a:xfrm>
        </p:grpSpPr>
        <p:sp>
          <p:nvSpPr>
            <p:cNvPr id="20" name="Google Shape;143;p23">
              <a:extLst>
                <a:ext uri="{FF2B5EF4-FFF2-40B4-BE49-F238E27FC236}">
                  <a16:creationId xmlns:a16="http://schemas.microsoft.com/office/drawing/2014/main" id="{4A25B819-6951-234E-B3B6-279F6CE95C2A}"/>
                </a:ext>
              </a:extLst>
            </p:cNvPr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" name="Google Shape;144;p23">
              <a:extLst>
                <a:ext uri="{FF2B5EF4-FFF2-40B4-BE49-F238E27FC236}">
                  <a16:creationId xmlns:a16="http://schemas.microsoft.com/office/drawing/2014/main" id="{06EF161A-B0A2-0942-B36D-E7260805929C}"/>
                </a:ext>
              </a:extLst>
            </p:cNvPr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" name="Google Shape;145;p23">
              <a:extLst>
                <a:ext uri="{FF2B5EF4-FFF2-40B4-BE49-F238E27FC236}">
                  <a16:creationId xmlns:a16="http://schemas.microsoft.com/office/drawing/2014/main" id="{64F7080A-82A4-4944-AE8D-4648B106C657}"/>
                </a:ext>
              </a:extLst>
            </p:cNvPr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Vestibulum </a:t>
              </a:r>
              <a:r>
                <a:rPr lang="en" sz="1000" dirty="0" err="1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congue</a:t>
              </a:r>
              <a:r>
                <a:rPr lang="en" sz="1000" dirty="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000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1" name="Google Shape;151;p24"/>
          <p:cNvGraphicFramePr/>
          <p:nvPr/>
        </p:nvGraphicFramePr>
        <p:xfrm>
          <a:off x="4115700" y="1564481"/>
          <a:ext cx="4571100" cy="3079000"/>
        </p:xfrm>
        <a:graphic>
          <a:graphicData uri="http://schemas.openxmlformats.org/drawingml/2006/table">
            <a:tbl>
              <a:tblPr>
                <a:noFill/>
                <a:tableStyleId>{D516C69B-42D3-4DD2-8AD9-F2E4A8FD5AF5}</a:tableStyleId>
              </a:tblPr>
              <a:tblGrid>
                <a:gridCol w="114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  <a:endParaRPr sz="18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4294967295"/>
          </p:nvPr>
        </p:nvSpPr>
        <p:spPr>
          <a:xfrm>
            <a:off x="2286450" y="205975"/>
            <a:ext cx="4571100" cy="53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906875" y="1878025"/>
            <a:ext cx="81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our office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161" name="Google Shape;161;p25"/>
          <p:cNvCxnSpPr/>
          <p:nvPr/>
        </p:nvCxnSpPr>
        <p:spPr>
          <a:xfrm>
            <a:off x="1226900" y="2034325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2941750" y="3623350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3954025" y="1827366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4572000" y="3925350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5" name="Google Shape;165;p25"/>
          <p:cNvCxnSpPr/>
          <p:nvPr/>
        </p:nvCxnSpPr>
        <p:spPr>
          <a:xfrm>
            <a:off x="6775525" y="2286025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6" name="Google Shape;166;p25"/>
          <p:cNvCxnSpPr/>
          <p:nvPr/>
        </p:nvCxnSpPr>
        <p:spPr>
          <a:xfrm>
            <a:off x="7473200" y="3981275"/>
            <a:ext cx="0" cy="251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4;p13">
            <a:extLst>
              <a:ext uri="{FF2B5EF4-FFF2-40B4-BE49-F238E27FC236}">
                <a16:creationId xmlns:a16="http://schemas.microsoft.com/office/drawing/2014/main" id="{C1EBB597-1D7E-7543-A4FE-0E3778A2F6E3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Dataset</a:t>
            </a: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3B05EA61-7E1C-7C4A-9C56-DA95E095E184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Climate Change Tweets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20 million tweets from 2017 to 2019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Filtered from Twitter API by keywords/hashtags such as #</a:t>
            </a:r>
            <a:r>
              <a:rPr lang="en-US" dirty="0" err="1">
                <a:latin typeface="Corbel" panose="020B0503020204020204" pitchFamily="34" charset="0"/>
              </a:rPr>
              <a:t>climatechange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globalwarming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climatedeniers</a:t>
            </a:r>
            <a:r>
              <a:rPr lang="en-US" dirty="0">
                <a:latin typeface="Corbel" panose="020B0503020204020204" pitchFamily="34" charset="0"/>
              </a:rPr>
              <a:t>, #</a:t>
            </a:r>
            <a:r>
              <a:rPr lang="en-US" dirty="0" err="1">
                <a:latin typeface="Corbel" panose="020B0503020204020204" pitchFamily="34" charset="0"/>
              </a:rPr>
              <a:t>climatechangenotreal</a:t>
            </a:r>
            <a:r>
              <a:rPr lang="en-US" dirty="0">
                <a:latin typeface="Corbel" panose="020B0503020204020204" pitchFamily="34" charset="0"/>
              </a:rPr>
              <a:t>, etc.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Reduced to ~4 million tweets via MongoDB queries (e.g. no retweets)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F9E55-9302-2541-BBA1-031FF27ABC0B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13" name="Google Shape;134;p23">
              <a:extLst>
                <a:ext uri="{FF2B5EF4-FFF2-40B4-BE49-F238E27FC236}">
                  <a16:creationId xmlns:a16="http://schemas.microsoft.com/office/drawing/2014/main" id="{A85EC515-E3BC-9D41-817E-FFD4F66C765C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20" name="Google Shape;135;p23">
                <a:extLst>
                  <a:ext uri="{FF2B5EF4-FFF2-40B4-BE49-F238E27FC236}">
                    <a16:creationId xmlns:a16="http://schemas.microsoft.com/office/drawing/2014/main" id="{F27FEDBC-B3F3-EF42-B264-AF8B79529BB5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1" name="Google Shape;136;p23">
                <a:extLst>
                  <a:ext uri="{FF2B5EF4-FFF2-40B4-BE49-F238E27FC236}">
                    <a16:creationId xmlns:a16="http://schemas.microsoft.com/office/drawing/2014/main" id="{F101E05C-A851-D244-A652-F56D3337FEA0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4" name="Google Shape;138;p23">
              <a:extLst>
                <a:ext uri="{FF2B5EF4-FFF2-40B4-BE49-F238E27FC236}">
                  <a16:creationId xmlns:a16="http://schemas.microsoft.com/office/drawing/2014/main" id="{3F6DABB1-2F9D-6140-87AA-6F036CD25451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8" name="Google Shape;139;p23">
                <a:extLst>
                  <a:ext uri="{FF2B5EF4-FFF2-40B4-BE49-F238E27FC236}">
                    <a16:creationId xmlns:a16="http://schemas.microsoft.com/office/drawing/2014/main" id="{15A545D4-47DD-8A4C-B05C-87EC8E7ADEF7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9" name="Google Shape;140;p23">
                <a:extLst>
                  <a:ext uri="{FF2B5EF4-FFF2-40B4-BE49-F238E27FC236}">
                    <a16:creationId xmlns:a16="http://schemas.microsoft.com/office/drawing/2014/main" id="{6464915F-05C1-FA44-A981-471261163DDF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5" name="Google Shape;142;p23">
              <a:extLst>
                <a:ext uri="{FF2B5EF4-FFF2-40B4-BE49-F238E27FC236}">
                  <a16:creationId xmlns:a16="http://schemas.microsoft.com/office/drawing/2014/main" id="{DA20A635-7405-F348-8FBF-D5E205C4ECFB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6" name="Google Shape;143;p23">
                <a:extLst>
                  <a:ext uri="{FF2B5EF4-FFF2-40B4-BE49-F238E27FC236}">
                    <a16:creationId xmlns:a16="http://schemas.microsoft.com/office/drawing/2014/main" id="{78B1BCC5-9B58-4549-9D7F-1DB7716122BD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7" name="Google Shape;144;p23">
                <a:extLst>
                  <a:ext uri="{FF2B5EF4-FFF2-40B4-BE49-F238E27FC236}">
                    <a16:creationId xmlns:a16="http://schemas.microsoft.com/office/drawing/2014/main" id="{A744281A-B0D8-7E4A-95FE-0AF5FF44C632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ctrTitle" idx="4294967295"/>
          </p:nvPr>
        </p:nvSpPr>
        <p:spPr>
          <a:xfrm>
            <a:off x="4115700" y="419400"/>
            <a:ext cx="4342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294967295"/>
          </p:nvPr>
        </p:nvSpPr>
        <p:spPr>
          <a:xfrm>
            <a:off x="4115700" y="1258908"/>
            <a:ext cx="4342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4294967295"/>
          </p:nvPr>
        </p:nvSpPr>
        <p:spPr>
          <a:xfrm>
            <a:off x="4115700" y="3200692"/>
            <a:ext cx="4342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100%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4294967295"/>
          </p:nvPr>
        </p:nvSpPr>
        <p:spPr>
          <a:xfrm>
            <a:off x="4115700" y="4040200"/>
            <a:ext cx="4342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82" name="Google Shape;182;p27"/>
          <p:cNvSpPr txBox="1">
            <a:spLocks noGrp="1"/>
          </p:cNvSpPr>
          <p:nvPr>
            <p:ph type="ctrTitle" idx="4294967295"/>
          </p:nvPr>
        </p:nvSpPr>
        <p:spPr>
          <a:xfrm>
            <a:off x="4115700" y="1810046"/>
            <a:ext cx="4342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4294967295"/>
          </p:nvPr>
        </p:nvSpPr>
        <p:spPr>
          <a:xfrm>
            <a:off x="4115700" y="2649554"/>
            <a:ext cx="4342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4115700" y="1518148"/>
            <a:ext cx="3744900" cy="510300"/>
          </a:xfrm>
          <a:prstGeom prst="rect">
            <a:avLst/>
          </a:prstGeom>
          <a:noFill/>
          <a:ln w="9525" cap="rnd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 sz="2400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115700" y="2742130"/>
            <a:ext cx="3744900" cy="510300"/>
          </a:xfrm>
          <a:prstGeom prst="rect">
            <a:avLst/>
          </a:prstGeom>
          <a:noFill/>
          <a:ln w="9525" cap="rnd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 sz="24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115700" y="3966112"/>
            <a:ext cx="3744900" cy="51030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 sz="24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5988150" y="1997130"/>
            <a:ext cx="0" cy="713700"/>
          </a:xfrm>
          <a:prstGeom prst="straightConnector1">
            <a:avLst/>
          </a:prstGeom>
          <a:noFill/>
          <a:ln w="9525" cap="rnd" cmpd="sng">
            <a:solidFill>
              <a:schemeClr val="lt2"/>
            </a:solidFill>
            <a:prstDash val="dash"/>
            <a:round/>
            <a:headEnd type="oval" w="sm" len="sm"/>
            <a:tailEnd type="triangle" w="sm" len="sm"/>
          </a:ln>
        </p:spPr>
      </p:cxnSp>
      <p:cxnSp>
        <p:nvCxnSpPr>
          <p:cNvPr id="195" name="Google Shape;195;p28"/>
          <p:cNvCxnSpPr/>
          <p:nvPr/>
        </p:nvCxnSpPr>
        <p:spPr>
          <a:xfrm>
            <a:off x="5988150" y="3221112"/>
            <a:ext cx="0" cy="713700"/>
          </a:xfrm>
          <a:prstGeom prst="straightConnector1">
            <a:avLst/>
          </a:prstGeom>
          <a:noFill/>
          <a:ln w="9525" cap="rnd" cmpd="sng">
            <a:solidFill>
              <a:schemeClr val="lt2"/>
            </a:solidFill>
            <a:prstDash val="dash"/>
            <a:round/>
            <a:headEnd type="oval" w="sm" len="sm"/>
            <a:tailEnd type="triangl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2"/>
          </p:nvPr>
        </p:nvSpPr>
        <p:spPr>
          <a:xfrm>
            <a:off x="4808737" y="13331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3"/>
          </p:nvPr>
        </p:nvSpPr>
        <p:spPr>
          <a:xfrm>
            <a:off x="6763325" y="13331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2854150" y="30857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2"/>
          </p:nvPr>
        </p:nvSpPr>
        <p:spPr>
          <a:xfrm>
            <a:off x="4808737" y="30857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3"/>
          </p:nvPr>
        </p:nvSpPr>
        <p:spPr>
          <a:xfrm>
            <a:off x="6763325" y="3085725"/>
            <a:ext cx="1859400" cy="143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14" name="Google Shape;214;p3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300" y="152400"/>
            <a:ext cx="4686421" cy="4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33" name="Google Shape;233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34" name="Google Shape;234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1C458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32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42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Tablet project</a:t>
            </a:r>
            <a:endParaRPr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3635025" y="729502"/>
            <a:ext cx="4942736" cy="38479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3286800" cy="42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rPr>
              <a:t>Desktop project</a:t>
            </a:r>
            <a:endParaRPr>
              <a:solidFill>
                <a:schemeClr val="lt1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ctrTitle" idx="4294967295"/>
          </p:nvPr>
        </p:nvSpPr>
        <p:spPr>
          <a:xfrm>
            <a:off x="4308200" y="668950"/>
            <a:ext cx="4258500" cy="79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Thanks!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4294967295"/>
          </p:nvPr>
        </p:nvSpPr>
        <p:spPr>
          <a:xfrm>
            <a:off x="4308200" y="1493879"/>
            <a:ext cx="4258500" cy="216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Any questions?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58326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Titles: </a:t>
            </a:r>
            <a:r>
              <a:rPr lang="en" sz="1400" b="1"/>
              <a:t>Kalam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Body copy: </a:t>
            </a:r>
            <a:r>
              <a:rPr lang="en" sz="1400" b="1"/>
              <a:t>Merriweather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https://www.fontsquirrel.com/fonts/kalam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https://www.fontsquirrel.com/fonts/merriweather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all the illustrated backgrounds here: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https://drive.google.com/file/d/1o22s-MVekIlxSb0Ldw_pcwMHDEnuUbT_/view?usp=sharing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2854200" y="4247850"/>
            <a:ext cx="583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7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7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6350992" y="2639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7244612" y="2639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6535708" y="2850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7689847" y="3147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1000"/>
              </a:spcBef>
              <a:spcAft>
                <a:spcPts val="0"/>
              </a:spcAft>
              <a:buSzPts val="900"/>
              <a:buChar char="⪢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1000"/>
              </a:spcBef>
              <a:spcAft>
                <a:spcPts val="0"/>
              </a:spcAft>
              <a:buSzPts val="900"/>
              <a:buChar char="⪢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1000"/>
              </a:spcBef>
              <a:spcAft>
                <a:spcPts val="0"/>
              </a:spcAft>
              <a:buSzPts val="900"/>
              <a:buChar char="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F9E55-9302-2541-BBA1-031FF27ABC0B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13" name="Google Shape;134;p23">
              <a:extLst>
                <a:ext uri="{FF2B5EF4-FFF2-40B4-BE49-F238E27FC236}">
                  <a16:creationId xmlns:a16="http://schemas.microsoft.com/office/drawing/2014/main" id="{A85EC515-E3BC-9D41-817E-FFD4F66C765C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20" name="Google Shape;135;p23">
                <a:extLst>
                  <a:ext uri="{FF2B5EF4-FFF2-40B4-BE49-F238E27FC236}">
                    <a16:creationId xmlns:a16="http://schemas.microsoft.com/office/drawing/2014/main" id="{F27FEDBC-B3F3-EF42-B264-AF8B79529BB5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21" name="Google Shape;136;p23">
                <a:extLst>
                  <a:ext uri="{FF2B5EF4-FFF2-40B4-BE49-F238E27FC236}">
                    <a16:creationId xmlns:a16="http://schemas.microsoft.com/office/drawing/2014/main" id="{F101E05C-A851-D244-A652-F56D3337FEA0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4" name="Google Shape;138;p23">
              <a:extLst>
                <a:ext uri="{FF2B5EF4-FFF2-40B4-BE49-F238E27FC236}">
                  <a16:creationId xmlns:a16="http://schemas.microsoft.com/office/drawing/2014/main" id="{3F6DABB1-2F9D-6140-87AA-6F036CD25451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8" name="Google Shape;139;p23">
                <a:extLst>
                  <a:ext uri="{FF2B5EF4-FFF2-40B4-BE49-F238E27FC236}">
                    <a16:creationId xmlns:a16="http://schemas.microsoft.com/office/drawing/2014/main" id="{15A545D4-47DD-8A4C-B05C-87EC8E7ADEF7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9" name="Google Shape;140;p23">
                <a:extLst>
                  <a:ext uri="{FF2B5EF4-FFF2-40B4-BE49-F238E27FC236}">
                    <a16:creationId xmlns:a16="http://schemas.microsoft.com/office/drawing/2014/main" id="{6464915F-05C1-FA44-A981-471261163DDF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5" name="Google Shape;142;p23">
              <a:extLst>
                <a:ext uri="{FF2B5EF4-FFF2-40B4-BE49-F238E27FC236}">
                  <a16:creationId xmlns:a16="http://schemas.microsoft.com/office/drawing/2014/main" id="{DA20A635-7405-F348-8FBF-D5E205C4ECFB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6" name="Google Shape;143;p23">
                <a:extLst>
                  <a:ext uri="{FF2B5EF4-FFF2-40B4-BE49-F238E27FC236}">
                    <a16:creationId xmlns:a16="http://schemas.microsoft.com/office/drawing/2014/main" id="{78B1BCC5-9B58-4549-9D7F-1DB7716122BD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7" name="Google Shape;144;p23">
                <a:extLst>
                  <a:ext uri="{FF2B5EF4-FFF2-40B4-BE49-F238E27FC236}">
                    <a16:creationId xmlns:a16="http://schemas.microsoft.com/office/drawing/2014/main" id="{A744281A-B0D8-7E4A-95FE-0AF5FF44C632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61FFCAE9-D3E9-B14A-9F3B-9F058BB07E28}"/>
              </a:ext>
            </a:extLst>
          </p:cNvPr>
          <p:cNvSpPr txBox="1">
            <a:spLocks/>
          </p:cNvSpPr>
          <p:nvPr/>
        </p:nvSpPr>
        <p:spPr>
          <a:xfrm>
            <a:off x="4636455" y="205975"/>
            <a:ext cx="583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r>
              <a:rPr lang="en-US" dirty="0"/>
              <a:t>Classification</a:t>
            </a:r>
          </a:p>
        </p:txBody>
      </p:sp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CCBE3829-D2CF-DD47-81C4-13C33F4DEB10}"/>
              </a:ext>
            </a:extLst>
          </p:cNvPr>
          <p:cNvSpPr txBox="1">
            <a:spLocks/>
          </p:cNvSpPr>
          <p:nvPr/>
        </p:nvSpPr>
        <p:spPr>
          <a:xfrm>
            <a:off x="4636480" y="1333125"/>
            <a:ext cx="4248728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Corbel" panose="020B0503020204020204" pitchFamily="34" charset="0"/>
              </a:rPr>
              <a:t>Believers vs Deniers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Trained SVM model on subset of clearly biased tweets</a:t>
            </a:r>
          </a:p>
          <a:p>
            <a:pPr marL="800100" lvl="1" indent="-342900">
              <a:spcBef>
                <a:spcPts val="0"/>
              </a:spcBef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sz="1800" dirty="0">
                <a:latin typeface="Corbel" panose="020B0503020204020204" pitchFamily="34" charset="0"/>
              </a:rPr>
              <a:t>contained hashtags such as #</a:t>
            </a:r>
            <a:r>
              <a:rPr lang="en-US" sz="1800" dirty="0" err="1">
                <a:latin typeface="Corbel" panose="020B0503020204020204" pitchFamily="34" charset="0"/>
              </a:rPr>
              <a:t>climatechangeisreal</a:t>
            </a:r>
            <a:r>
              <a:rPr lang="en-US" sz="1800" dirty="0">
                <a:latin typeface="Corbel" panose="020B0503020204020204" pitchFamily="34" charset="0"/>
              </a:rPr>
              <a:t>, #</a:t>
            </a:r>
            <a:r>
              <a:rPr lang="en-US" sz="1800" dirty="0" err="1">
                <a:latin typeface="Corbel" panose="020B0503020204020204" pitchFamily="34" charset="0"/>
              </a:rPr>
              <a:t>climatechangeisnotreal</a:t>
            </a:r>
            <a:r>
              <a:rPr lang="en-US" sz="1800" dirty="0">
                <a:latin typeface="Corbel" panose="020B0503020204020204" pitchFamily="34" charset="0"/>
              </a:rPr>
              <a:t>, etc.</a:t>
            </a:r>
          </a:p>
          <a:p>
            <a:pPr marL="342900" indent="-342900">
              <a:buClr>
                <a:srgbClr val="629BB2"/>
              </a:buClr>
              <a:buSzPts val="1100"/>
              <a:buFont typeface="Wingdings" pitchFamily="2" charset="2"/>
              <a:buChar char="ü"/>
            </a:pPr>
            <a:r>
              <a:rPr lang="en-US" dirty="0">
                <a:latin typeface="Corbel" panose="020B0503020204020204" pitchFamily="34" charset="0"/>
              </a:rPr>
              <a:t>Classified entire dataset with trained model (F1 score =</a:t>
            </a:r>
            <a:r>
              <a:rPr lang="en-US" b="1" dirty="0">
                <a:latin typeface="Corbel" panose="020B0503020204020204" pitchFamily="34" charset="0"/>
              </a:rPr>
              <a:t> </a:t>
            </a:r>
            <a:r>
              <a:rPr lang="en-US" b="1" dirty="0">
                <a:solidFill>
                  <a:srgbClr val="629AB2"/>
                </a:solidFill>
                <a:latin typeface="Corbel" panose="020B0503020204020204" pitchFamily="34" charset="0"/>
              </a:rPr>
              <a:t>0.77</a:t>
            </a:r>
            <a:r>
              <a:rPr lang="en-US" dirty="0"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8975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3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lt1"/>
                </a:solidFill>
              </a:rPr>
              <a:t>😉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3" name="Google Shape;373;p3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374" name="Google Shape;374;p3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375" name="Google Shape;375;p3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77" name="Google Shape;377;p3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378" name="Google Shape;378;p3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80" name="Google Shape;380;p3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381" name="Google Shape;381;p3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383" name="Google Shape;383;p3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384" name="Google Shape;384;p3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849" y="815101"/>
            <a:ext cx="6850302" cy="397865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C7DDBE-E971-5142-BDD1-6A1FDC0BACF1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E25B3156-C385-5944-B0FF-01AFE91DC8EC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EA6B3540-D82C-AE4D-9EE6-4D70FF457D8C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79426E22-21AD-3845-A60B-D8A25F9DFD54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0D0617ED-B2F1-C34E-A1BB-795ACD304E33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BB3C77D7-96F3-BF42-B857-F7F88F3CD86F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98180FEE-35FD-6D44-A647-0A1081EB53C1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B0534422-B712-4C4B-ADC4-68FE01C2BB30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7B49359C-F5F2-2C43-96C3-D9DDA7AB13A0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CB87D6A4-A16D-5849-96AB-D1BDC1C0B8E3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34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849" y="815101"/>
            <a:ext cx="6850302" cy="397865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8BB24-F244-6D47-89AE-666B5F2EA401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339B1811-58F4-CB4A-BA21-EE42265ABBA6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78C6FFC8-0B44-6545-835C-A14849D207C2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27F8D008-CB15-4442-A195-AFB8B536BD2F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6AA7E715-3694-B347-BD32-A383AD0AE464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AC294B03-951C-7D4D-A90B-0E3EFFEAA726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13D47428-F4E2-444E-9A5C-60020CDED984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907CE239-5A55-6C48-96B2-D57E84A33C4F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2C3D4449-F5A6-F74C-942E-74C379AEB016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42385555-F99C-7840-ADF7-5EE02BDF79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69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849" y="815101"/>
            <a:ext cx="6850302" cy="397865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8BB24-F244-6D47-89AE-666B5F2EA401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339B1811-58F4-CB4A-BA21-EE42265ABBA6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78C6FFC8-0B44-6545-835C-A14849D207C2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27F8D008-CB15-4442-A195-AFB8B536BD2F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6AA7E715-3694-B347-BD32-A383AD0AE464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AC294B03-951C-7D4D-A90B-0E3EFFEAA726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13D47428-F4E2-444E-9A5C-60020CDED984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907CE239-5A55-6C48-96B2-D57E84A33C4F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2C3D4449-F5A6-F74C-942E-74C379AEB016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42385555-F99C-7840-ADF7-5EE02BDF79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84D0BB3-F128-B74D-A6A8-88FBE808214B}"/>
              </a:ext>
            </a:extLst>
          </p:cNvPr>
          <p:cNvSpPr/>
          <p:nvPr/>
        </p:nvSpPr>
        <p:spPr>
          <a:xfrm>
            <a:off x="1146849" y="1183341"/>
            <a:ext cx="439904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39E10-1695-E247-9AA0-257FEC8CD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0337A-3B63-054D-8478-0FE48D0BB0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BBBD-34AE-D647-81C7-407889C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849" y="815101"/>
            <a:ext cx="6850302" cy="397865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670E25A0-E995-7849-B5F1-F002D41A3F36}"/>
              </a:ext>
            </a:extLst>
          </p:cNvPr>
          <p:cNvSpPr txBox="1">
            <a:spLocks/>
          </p:cNvSpPr>
          <p:nvPr/>
        </p:nvSpPr>
        <p:spPr>
          <a:xfrm>
            <a:off x="0" y="-43077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Kalam"/>
              <a:buNone/>
              <a:defRPr sz="4000" b="0" i="0" u="none" strike="noStrike" cap="none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algn="ctr"/>
            <a:r>
              <a:rPr lang="en-US" dirty="0"/>
              <a:t>Exploratory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8BB24-F244-6D47-89AE-666B5F2EA401}"/>
              </a:ext>
            </a:extLst>
          </p:cNvPr>
          <p:cNvGrpSpPr/>
          <p:nvPr/>
        </p:nvGrpSpPr>
        <p:grpSpPr>
          <a:xfrm>
            <a:off x="103517" y="4380639"/>
            <a:ext cx="672860" cy="693849"/>
            <a:chOff x="2592064" y="456185"/>
            <a:chExt cx="3690707" cy="3805832"/>
          </a:xfrm>
        </p:grpSpPr>
        <p:grpSp>
          <p:nvGrpSpPr>
            <p:cNvPr id="8" name="Google Shape;134;p23">
              <a:extLst>
                <a:ext uri="{FF2B5EF4-FFF2-40B4-BE49-F238E27FC236}">
                  <a16:creationId xmlns:a16="http://schemas.microsoft.com/office/drawing/2014/main" id="{339B1811-58F4-CB4A-BA21-EE42265ABBA6}"/>
                </a:ext>
              </a:extLst>
            </p:cNvPr>
            <p:cNvGrpSpPr/>
            <p:nvPr/>
          </p:nvGrpSpPr>
          <p:grpSpPr>
            <a:xfrm>
              <a:off x="4985479" y="1453936"/>
              <a:ext cx="1297292" cy="2808081"/>
              <a:chOff x="4863169" y="1577308"/>
              <a:chExt cx="1471019" cy="3184127"/>
            </a:xfrm>
          </p:grpSpPr>
          <p:sp>
            <p:nvSpPr>
              <p:cNvPr id="15" name="Google Shape;135;p23">
                <a:extLst>
                  <a:ext uri="{FF2B5EF4-FFF2-40B4-BE49-F238E27FC236}">
                    <a16:creationId xmlns:a16="http://schemas.microsoft.com/office/drawing/2014/main" id="{78C6FFC8-0B44-6545-835C-A14849D207C2}"/>
                  </a:ext>
                </a:extLst>
              </p:cNvPr>
              <p:cNvSpPr/>
              <p:nvPr/>
            </p:nvSpPr>
            <p:spPr>
              <a:xfrm rot="-3280088">
                <a:off x="4136321" y="2563569"/>
                <a:ext cx="3184127" cy="12116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87" extrusionOk="0">
                    <a:moveTo>
                      <a:pt x="457" y="0"/>
                    </a:moveTo>
                    <a:cubicBezTo>
                      <a:pt x="416" y="91"/>
                      <a:pt x="325" y="155"/>
                      <a:pt x="218" y="155"/>
                    </a:cubicBezTo>
                    <a:cubicBezTo>
                      <a:pt x="137" y="155"/>
                      <a:pt x="64" y="118"/>
                      <a:pt x="17" y="60"/>
                    </a:cubicBezTo>
                    <a:cubicBezTo>
                      <a:pt x="11" y="70"/>
                      <a:pt x="5" y="80"/>
                      <a:pt x="0" y="90"/>
                    </a:cubicBezTo>
                    <a:cubicBezTo>
                      <a:pt x="54" y="150"/>
                      <a:pt x="132" y="187"/>
                      <a:pt x="218" y="187"/>
                    </a:cubicBezTo>
                    <a:cubicBezTo>
                      <a:pt x="343" y="187"/>
                      <a:pt x="449" y="109"/>
                      <a:pt x="492" y="0"/>
                    </a:cubicBezTo>
                    <a:cubicBezTo>
                      <a:pt x="480" y="0"/>
                      <a:pt x="468" y="1"/>
                      <a:pt x="457" y="0"/>
                    </a:cubicBezTo>
                    <a:close/>
                  </a:path>
                </a:pathLst>
              </a:custGeom>
              <a:solidFill>
                <a:srgbClr val="93D5DD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6" name="Google Shape;136;p23">
                <a:extLst>
                  <a:ext uri="{FF2B5EF4-FFF2-40B4-BE49-F238E27FC236}">
                    <a16:creationId xmlns:a16="http://schemas.microsoft.com/office/drawing/2014/main" id="{27F8D008-CB15-4442-A195-AFB8B536BD2F}"/>
                  </a:ext>
                </a:extLst>
              </p:cNvPr>
              <p:cNvSpPr/>
              <p:nvPr/>
            </p:nvSpPr>
            <p:spPr>
              <a:xfrm rot="-3280088">
                <a:off x="4100923" y="2460157"/>
                <a:ext cx="2729637" cy="120514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94" extrusionOk="0">
                    <a:moveTo>
                      <a:pt x="262" y="39"/>
                    </a:moveTo>
                    <a:cubicBezTo>
                      <a:pt x="206" y="71"/>
                      <a:pt x="134" y="53"/>
                      <a:pt x="100" y="0"/>
                    </a:cubicBezTo>
                    <a:cubicBezTo>
                      <a:pt x="57" y="25"/>
                      <a:pt x="24" y="60"/>
                      <a:pt x="0" y="99"/>
                    </a:cubicBezTo>
                    <a:cubicBezTo>
                      <a:pt x="47" y="157"/>
                      <a:pt x="120" y="194"/>
                      <a:pt x="201" y="194"/>
                    </a:cubicBezTo>
                    <a:cubicBezTo>
                      <a:pt x="308" y="194"/>
                      <a:pt x="399" y="130"/>
                      <a:pt x="440" y="39"/>
                    </a:cubicBezTo>
                    <a:cubicBezTo>
                      <a:pt x="393" y="37"/>
                      <a:pt x="346" y="24"/>
                      <a:pt x="303" y="0"/>
                    </a:cubicBezTo>
                    <a:cubicBezTo>
                      <a:pt x="292" y="15"/>
                      <a:pt x="279" y="29"/>
                      <a:pt x="262" y="39"/>
                    </a:cubicBezTo>
                    <a:close/>
                  </a:path>
                </a:pathLst>
              </a:custGeom>
              <a:solidFill>
                <a:srgbClr val="4784B7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9" name="Google Shape;138;p23">
              <a:extLst>
                <a:ext uri="{FF2B5EF4-FFF2-40B4-BE49-F238E27FC236}">
                  <a16:creationId xmlns:a16="http://schemas.microsoft.com/office/drawing/2014/main" id="{6AA7E715-3694-B347-BD32-A383AD0AE464}"/>
                </a:ext>
              </a:extLst>
            </p:cNvPr>
            <p:cNvGrpSpPr/>
            <p:nvPr/>
          </p:nvGrpSpPr>
          <p:grpSpPr>
            <a:xfrm>
              <a:off x="3573036" y="456185"/>
              <a:ext cx="2192296" cy="1929920"/>
              <a:chOff x="3261580" y="445943"/>
              <a:chExt cx="2485879" cy="2188366"/>
            </a:xfrm>
          </p:grpSpPr>
          <p:sp>
            <p:nvSpPr>
              <p:cNvPr id="13" name="Google Shape;139;p23">
                <a:extLst>
                  <a:ext uri="{FF2B5EF4-FFF2-40B4-BE49-F238E27FC236}">
                    <a16:creationId xmlns:a16="http://schemas.microsoft.com/office/drawing/2014/main" id="{AC294B03-951C-7D4D-A90B-0E3EFFEAA726}"/>
                  </a:ext>
                </a:extLst>
              </p:cNvPr>
              <p:cNvSpPr/>
              <p:nvPr/>
            </p:nvSpPr>
            <p:spPr>
              <a:xfrm rot="-3280089">
                <a:off x="3410337" y="297186"/>
                <a:ext cx="2188366" cy="248587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84" extrusionOk="0">
                    <a:moveTo>
                      <a:pt x="45" y="32"/>
                    </a:moveTo>
                    <a:cubicBezTo>
                      <a:pt x="189" y="32"/>
                      <a:pt x="306" y="148"/>
                      <a:pt x="306" y="292"/>
                    </a:cubicBezTo>
                    <a:cubicBezTo>
                      <a:pt x="306" y="325"/>
                      <a:pt x="300" y="355"/>
                      <a:pt x="289" y="384"/>
                    </a:cubicBezTo>
                    <a:cubicBezTo>
                      <a:pt x="301" y="384"/>
                      <a:pt x="312" y="384"/>
                      <a:pt x="324" y="383"/>
                    </a:cubicBezTo>
                    <a:cubicBezTo>
                      <a:pt x="333" y="354"/>
                      <a:pt x="338" y="324"/>
                      <a:pt x="338" y="292"/>
                    </a:cubicBezTo>
                    <a:cubicBezTo>
                      <a:pt x="338" y="131"/>
                      <a:pt x="207" y="0"/>
                      <a:pt x="45" y="0"/>
                    </a:cubicBezTo>
                    <a:cubicBezTo>
                      <a:pt x="30" y="0"/>
                      <a:pt x="15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4" name="Google Shape;140;p23">
                <a:extLst>
                  <a:ext uri="{FF2B5EF4-FFF2-40B4-BE49-F238E27FC236}">
                    <a16:creationId xmlns:a16="http://schemas.microsoft.com/office/drawing/2014/main" id="{13D47428-F4E2-444E-9A5C-60020CDED984}"/>
                  </a:ext>
                </a:extLst>
              </p:cNvPr>
              <p:cNvSpPr/>
              <p:nvPr/>
            </p:nvSpPr>
            <p:spPr>
              <a:xfrm rot="-3280088">
                <a:off x="3667674" y="581521"/>
                <a:ext cx="1790169" cy="218608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52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5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ubicBezTo>
                      <a:pt x="153" y="236"/>
                      <a:pt x="153" y="279"/>
                      <a:pt x="136" y="315"/>
                    </a:cubicBezTo>
                    <a:cubicBezTo>
                      <a:pt x="179" y="339"/>
                      <a:pt x="225" y="351"/>
                      <a:pt x="271" y="352"/>
                    </a:cubicBezTo>
                    <a:cubicBezTo>
                      <a:pt x="282" y="323"/>
                      <a:pt x="288" y="293"/>
                      <a:pt x="288" y="260"/>
                    </a:cubicBezTo>
                    <a:cubicBezTo>
                      <a:pt x="288" y="116"/>
                      <a:pt x="171" y="0"/>
                      <a:pt x="27" y="0"/>
                    </a:cubicBezTo>
                    <a:close/>
                  </a:path>
                </a:pathLst>
              </a:custGeom>
              <a:solidFill>
                <a:srgbClr val="33C24C"/>
              </a:solidFill>
              <a:ln w="9525" cap="flat" cmpd="sng">
                <a:solidFill>
                  <a:srgbClr val="0C3B8A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grpSp>
          <p:nvGrpSpPr>
            <p:cNvPr id="10" name="Google Shape;142;p23">
              <a:extLst>
                <a:ext uri="{FF2B5EF4-FFF2-40B4-BE49-F238E27FC236}">
                  <a16:creationId xmlns:a16="http://schemas.microsoft.com/office/drawing/2014/main" id="{907CE239-5A55-6C48-96B2-D57E84A33C4F}"/>
                </a:ext>
              </a:extLst>
            </p:cNvPr>
            <p:cNvGrpSpPr/>
            <p:nvPr/>
          </p:nvGrpSpPr>
          <p:grpSpPr>
            <a:xfrm>
              <a:off x="2592064" y="2071026"/>
              <a:ext cx="2686026" cy="1586415"/>
              <a:chOff x="2149241" y="2277037"/>
              <a:chExt cx="3045726" cy="1798861"/>
            </a:xfrm>
          </p:grpSpPr>
          <p:sp>
            <p:nvSpPr>
              <p:cNvPr id="11" name="Google Shape;143;p23">
                <a:extLst>
                  <a:ext uri="{FF2B5EF4-FFF2-40B4-BE49-F238E27FC236}">
                    <a16:creationId xmlns:a16="http://schemas.microsoft.com/office/drawing/2014/main" id="{2C3D4449-F5A6-F74C-942E-74C379AEB016}"/>
                  </a:ext>
                </a:extLst>
              </p:cNvPr>
              <p:cNvSpPr/>
              <p:nvPr/>
            </p:nvSpPr>
            <p:spPr>
              <a:xfrm rot="-3280088">
                <a:off x="2859669" y="1740600"/>
                <a:ext cx="1624870" cy="304572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0" extrusionOk="0">
                    <a:moveTo>
                      <a:pt x="32" y="286"/>
                    </a:moveTo>
                    <a:cubicBezTo>
                      <a:pt x="32" y="157"/>
                      <a:pt x="127" y="49"/>
                      <a:pt x="251" y="29"/>
                    </a:cubicBezTo>
                    <a:cubicBezTo>
                      <a:pt x="245" y="19"/>
                      <a:pt x="239" y="9"/>
                      <a:pt x="233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56"/>
                      <a:pt x="25" y="420"/>
                      <a:pt x="65" y="470"/>
                    </a:cubicBezTo>
                    <a:cubicBezTo>
                      <a:pt x="70" y="460"/>
                      <a:pt x="76" y="450"/>
                      <a:pt x="82" y="440"/>
                    </a:cubicBezTo>
                    <a:cubicBezTo>
                      <a:pt x="51" y="397"/>
                      <a:pt x="32" y="344"/>
                      <a:pt x="32" y="286"/>
                    </a:cubicBezTo>
                    <a:close/>
                  </a:path>
                </a:pathLst>
              </a:custGeom>
              <a:solidFill>
                <a:srgbClr val="B0DDE8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12" name="Google Shape;144;p23">
                <a:extLst>
                  <a:ext uri="{FF2B5EF4-FFF2-40B4-BE49-F238E27FC236}">
                    <a16:creationId xmlns:a16="http://schemas.microsoft.com/office/drawing/2014/main" id="{42385555-F99C-7840-ADF7-5EE02BDF79AA}"/>
                  </a:ext>
                </a:extLst>
              </p:cNvPr>
              <p:cNvSpPr/>
              <p:nvPr/>
            </p:nvSpPr>
            <p:spPr>
              <a:xfrm rot="-3280089">
                <a:off x="3037225" y="1789647"/>
                <a:ext cx="1575644" cy="255042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11" extrusionOk="0">
                    <a:moveTo>
                      <a:pt x="152" y="311"/>
                    </a:moveTo>
                    <a:cubicBezTo>
                      <a:pt x="124" y="254"/>
                      <a:pt x="145" y="185"/>
                      <a:pt x="200" y="153"/>
                    </a:cubicBez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1" y="41"/>
                      <a:pt x="219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315"/>
                      <a:pt x="19" y="368"/>
                      <a:pt x="50" y="411"/>
                    </a:cubicBezTo>
                    <a:cubicBezTo>
                      <a:pt x="75" y="371"/>
                      <a:pt x="110" y="337"/>
                      <a:pt x="152" y="311"/>
                    </a:cubicBezTo>
                    <a:close/>
                  </a:path>
                </a:pathLst>
              </a:custGeom>
              <a:solidFill>
                <a:srgbClr val="0092A3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84D0BB3-F128-B74D-A6A8-88FBE808214B}"/>
              </a:ext>
            </a:extLst>
          </p:cNvPr>
          <p:cNvSpPr/>
          <p:nvPr/>
        </p:nvSpPr>
        <p:spPr>
          <a:xfrm>
            <a:off x="1146849" y="1183341"/>
            <a:ext cx="439904" cy="8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CFDB06-C818-FD44-9E67-2E9B9A99493C}"/>
              </a:ext>
            </a:extLst>
          </p:cNvPr>
          <p:cNvCxnSpPr>
            <a:cxnSpLocks/>
          </p:cNvCxnSpPr>
          <p:nvPr/>
        </p:nvCxnSpPr>
        <p:spPr>
          <a:xfrm>
            <a:off x="7631206" y="1936376"/>
            <a:ext cx="0" cy="24864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68B32D-1C2D-7542-AEB0-FC9EAAD9CA54}"/>
              </a:ext>
            </a:extLst>
          </p:cNvPr>
          <p:cNvSpPr/>
          <p:nvPr/>
        </p:nvSpPr>
        <p:spPr>
          <a:xfrm rot="5400000">
            <a:off x="7529501" y="4242158"/>
            <a:ext cx="286959" cy="648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843"/>
      </p:ext>
    </p:extLst>
  </p:cSld>
  <p:clrMapOvr>
    <a:masterClrMapping/>
  </p:clrMapOvr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1582</Words>
  <Application>Microsoft Macintosh PowerPoint</Application>
  <PresentationFormat>On-screen Show (16:9)</PresentationFormat>
  <Paragraphs>275</Paragraphs>
  <Slides>51</Slides>
  <Notes>37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Montserrat</vt:lpstr>
      <vt:lpstr>Corbel</vt:lpstr>
      <vt:lpstr>Merriweather</vt:lpstr>
      <vt:lpstr>Wingdings</vt:lpstr>
      <vt:lpstr>Arial</vt:lpstr>
      <vt:lpstr>Kalam</vt:lpstr>
      <vt:lpstr>Woodville template</vt:lpstr>
      <vt:lpstr>Analysis of Climate Change Tweets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Instructions for use</vt:lpstr>
      <vt:lpstr>Hello!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PowerPoint Presentation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Andrew Graves</cp:lastModifiedBy>
  <cp:revision>46</cp:revision>
  <dcterms:modified xsi:type="dcterms:W3CDTF">2019-11-22T07:42:11Z</dcterms:modified>
</cp:coreProperties>
</file>